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6" r:id="rId5"/>
    <p:sldId id="348" r:id="rId6"/>
    <p:sldId id="349" r:id="rId7"/>
    <p:sldId id="352" r:id="rId8"/>
    <p:sldId id="353" r:id="rId9"/>
    <p:sldId id="288" r:id="rId10"/>
    <p:sldId id="354" r:id="rId11"/>
    <p:sldId id="357" r:id="rId12"/>
    <p:sldId id="358" r:id="rId13"/>
    <p:sldId id="361" r:id="rId14"/>
    <p:sldId id="362" r:id="rId15"/>
    <p:sldId id="372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ajestic X" panose="020B0604020202020204" charset="0"/>
      <p:regular r:id="rId22"/>
    </p:embeddedFont>
    <p:embeddedFont>
      <p:font typeface="Wonderland Stars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666633"/>
    <a:srgbClr val="66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63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A1A75-409D-4DB2-A1D4-D6B6A570C4B4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A1343-3CA0-411C-80E9-7F9951A439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9495D-B155-4D91-B50D-9BE8DD691F7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9495D-B155-4D91-B50D-9BE8DD691F7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9495D-B155-4D91-B50D-9BE8DD691F7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7C7A-86B4-4102-9AD4-58E46F0E6471}" type="datetimeFigureOut">
              <a:rPr lang="ru-RU" smtClean="0"/>
              <a:pPr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ED72F-36AE-4C9E-AC3F-171346FD1A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618" y="1988840"/>
            <a:ext cx="7200800" cy="670604"/>
          </a:xfrm>
        </p:spPr>
        <p:txBody>
          <a:bodyPr>
            <a:noAutofit/>
          </a:bodyPr>
          <a:lstStyle/>
          <a:p>
            <a:r>
              <a:rPr lang="ru-RU" sz="16600" dirty="0" smtClean="0">
                <a:latin typeface="Majestic X" pitchFamily="66" charset="0"/>
              </a:rPr>
              <a:t>Своя игра</a:t>
            </a:r>
            <a:endParaRPr lang="ru-RU" sz="16600" dirty="0">
              <a:latin typeface="Majestic X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607997"/>
            <a:ext cx="2664296" cy="121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endParaRPr lang="ru-RU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Мурзинова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Евгеньевна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349205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- детского сада «Детство»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№40/228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742" y="348242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«ВОКЗАЛ МЕЧТЫ»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766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993" y="0"/>
            <a:ext cx="8229600" cy="161967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FF0000"/>
                </a:solidFill>
                <a:latin typeface="Wonderland Stars" pitchFamily="2" charset="0"/>
              </a:rPr>
              <a:t>Профессии</a:t>
            </a:r>
            <a:r>
              <a:rPr lang="ru-RU" sz="3600" b="1" dirty="0" smtClean="0">
                <a:solidFill>
                  <a:srgbClr val="FF0000"/>
                </a:solidFill>
                <a:latin typeface="Wonderland Stars" pitchFamily="2" charset="0"/>
              </a:rPr>
              <a:t> </a:t>
            </a: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   </a:t>
            </a:r>
            <a:r>
              <a:rPr lang="ru-RU" sz="3600" b="1" dirty="0">
                <a:solidFill>
                  <a:prstClr val="black"/>
                </a:solidFill>
                <a:latin typeface="Majestic X" pitchFamily="66" charset="0"/>
              </a:rPr>
              <a:t>1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82215"/>
            <a:ext cx="6583887" cy="4525963"/>
          </a:xfrm>
        </p:spPr>
        <p:txBody>
          <a:bodyPr>
            <a:normAutofit/>
          </a:bodyPr>
          <a:lstStyle/>
          <a:p>
            <a:pPr lvl="0">
              <a:spcBef>
                <a:spcPts val="580"/>
              </a:spcBef>
              <a:buSzPts val="1100"/>
              <a:buFont typeface="Symbol" panose="05050102010706020507" pitchFamily="18" charset="2"/>
              <a:buChar char=""/>
              <a:tabLst>
                <a:tab pos="567690" algn="l"/>
              </a:tabLst>
            </a:pPr>
            <a:r>
              <a:rPr lang="ru-RU" sz="2400" dirty="0">
                <a:solidFill>
                  <a:srgbClr val="111111"/>
                </a:solidFill>
              </a:rPr>
              <a:t>Пропускает поезда.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Знает все – кому, куда?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Поезд примет и отправит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Зря на месте не оставит.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Через станцию пропустит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Все запомнит, не упустит</a:t>
            </a:r>
            <a:r>
              <a:rPr lang="ru-RU" sz="2400" dirty="0" smtClean="0">
                <a:solidFill>
                  <a:srgbClr val="111111"/>
                </a:solidFill>
              </a:rPr>
              <a:t>.</a:t>
            </a:r>
          </a:p>
          <a:p>
            <a:pPr lvl="0">
              <a:spcBef>
                <a:spcPts val="580"/>
              </a:spcBef>
              <a:buSzPts val="1100"/>
              <a:buFont typeface="Symbol" panose="05050102010706020507" pitchFamily="18" charset="2"/>
              <a:buChar char=""/>
              <a:tabLst>
                <a:tab pos="567690" algn="l"/>
              </a:tabLst>
            </a:pPr>
            <a:r>
              <a:rPr lang="ru-RU" sz="2400" dirty="0" smtClean="0">
                <a:solidFill>
                  <a:srgbClr val="111111"/>
                </a:solidFill>
                <a:cs typeface="Times New Roman" pitchFamily="18" charset="0"/>
              </a:rPr>
              <a:t>(Диспетчер)</a:t>
            </a:r>
            <a:endParaRPr lang="ru-RU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749903" y="3933056"/>
            <a:ext cx="1214446" cy="1643074"/>
          </a:xfrm>
          <a:prstGeom prst="upArrow">
            <a:avLst/>
          </a:prstGeom>
          <a:solidFill>
            <a:srgbClr val="FF00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550" t="7378" r="6738" b="7767"/>
          <a:stretch/>
        </p:blipFill>
        <p:spPr>
          <a:xfrm>
            <a:off x="4988482" y="3406160"/>
            <a:ext cx="2664296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7667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04" y="260648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FF0000"/>
                </a:solidFill>
                <a:latin typeface="Wonderland Stars" pitchFamily="2" charset="0"/>
              </a:rPr>
              <a:t>Профессии</a:t>
            </a:r>
            <a:r>
              <a:rPr lang="ru-RU" sz="3600" b="1" dirty="0" smtClean="0">
                <a:solidFill>
                  <a:srgbClr val="CC9900"/>
                </a:solidFill>
                <a:latin typeface="Wonderland Stars" pitchFamily="2" charset="0"/>
              </a:rPr>
              <a:t> </a:t>
            </a: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   </a:t>
            </a:r>
            <a:r>
              <a:rPr lang="ru-RU" sz="3600" b="1" dirty="0" smtClean="0">
                <a:solidFill>
                  <a:prstClr val="black"/>
                </a:solidFill>
                <a:latin typeface="Majestic X" pitchFamily="66" charset="0"/>
              </a:rPr>
              <a:t>3</a:t>
            </a:r>
            <a:endParaRPr lang="ru-RU" sz="5400" dirty="0" smtClean="0">
              <a:latin typeface="Majestic X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04281" y="1196752"/>
            <a:ext cx="6675635" cy="1108075"/>
          </a:xfrm>
        </p:spPr>
        <p:txBody>
          <a:bodyPr>
            <a:normAutofit/>
          </a:bodyPr>
          <a:lstStyle/>
          <a:p>
            <a:pPr>
              <a:buClr>
                <a:schemeClr val="hlink"/>
              </a:buClr>
              <a:buSzPct val="90000"/>
              <a:defRPr/>
            </a:pPr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01" y="2086315"/>
            <a:ext cx="1273115" cy="26853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4011" y="1286220"/>
            <a:ext cx="40497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11111"/>
                </a:solidFill>
              </a:rPr>
              <a:t>Состав готов, звучит гудок,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Поехал поезд на восток.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Мелькают шпалы и столбы,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Березки, ели и дубы.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И папа мой ведет состав,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Совсем за сутки не устав.</a:t>
            </a:r>
            <a:br>
              <a:rPr lang="ru-RU" sz="2400" dirty="0">
                <a:solidFill>
                  <a:srgbClr val="111111"/>
                </a:solidFill>
              </a:rPr>
            </a:br>
            <a:endParaRPr lang="ru-RU" dirty="0"/>
          </a:p>
        </p:txBody>
      </p:sp>
      <p:pic>
        <p:nvPicPr>
          <p:cNvPr id="5" name="полиц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000" l="10000" r="52000">
                        <a14:foregroundMark x1="19375" y1="17750" x2="19375" y2="17750"/>
                        <a14:foregroundMark x1="33500" y1="19375" x2="33500" y2="19375"/>
                        <a14:foregroundMark x1="36500" y1="8000" x2="36500" y2="8000"/>
                        <a14:foregroundMark x1="35500" y1="29750" x2="35500" y2="29750"/>
                        <a14:foregroundMark x1="31125" y1="30500" x2="31125" y2="30500"/>
                        <a14:foregroundMark x1="33500" y1="8875" x2="33500" y2="8875"/>
                        <a14:foregroundMark x1="36625" y1="21750" x2="36625" y2="21750"/>
                        <a14:foregroundMark x1="20625" y1="14875" x2="20625" y2="14875"/>
                        <a14:foregroundMark x1="36250" y1="28250" x2="36250" y2="28250"/>
                        <a14:foregroundMark x1="30625" y1="29125" x2="30625" y2="29125"/>
                        <a14:foregroundMark x1="47125" y1="59750" x2="47125" y2="59750"/>
                        <a14:foregroundMark x1="45375" y1="57375" x2="45375" y2="57375"/>
                        <a14:foregroundMark x1="34250" y1="7125" x2="34250" y2="7125"/>
                        <a14:foregroundMark x1="21500" y1="14625" x2="21500" y2="1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317"/>
          <a:stretch/>
        </p:blipFill>
        <p:spPr>
          <a:xfrm>
            <a:off x="1014058" y="3645024"/>
            <a:ext cx="1598054" cy="2770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"/>
            <a:ext cx="9126888" cy="685952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FF0000"/>
                </a:solidFill>
                <a:latin typeface="Wonderland Stars" pitchFamily="2" charset="0"/>
              </a:rPr>
              <a:t>Профессии</a:t>
            </a: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    </a:t>
            </a:r>
            <a:r>
              <a:rPr lang="ru-RU" sz="3600" b="1" dirty="0" smtClean="0">
                <a:solidFill>
                  <a:prstClr val="black"/>
                </a:solidFill>
                <a:latin typeface="Majestic X" pitchFamily="66" charset="0"/>
              </a:rPr>
              <a:t>3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340768"/>
            <a:ext cx="5976664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111111"/>
                </a:solidFill>
              </a:rPr>
              <a:t>Состав готов, звучит гудок,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Поехал поезд на восток.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Мелькают шпалы и столбы,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Березки, ели и дубы.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И папа мой ведет состав,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Совсем за сутки не устав.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(Машинист)</a:t>
            </a:r>
            <a:endParaRPr lang="ru-RU" sz="2400" b="0" i="0" dirty="0">
              <a:solidFill>
                <a:srgbClr val="111111"/>
              </a:solidFill>
              <a:effectLst/>
            </a:endParaRPr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668344" y="3895428"/>
            <a:ext cx="1214446" cy="1643074"/>
          </a:xfrm>
          <a:prstGeom prst="upArrow">
            <a:avLst/>
          </a:prstGeom>
          <a:solidFill>
            <a:srgbClr val="FF00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2" b="98866" l="426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72" t="4756" r="6539"/>
          <a:stretch/>
        </p:blipFill>
        <p:spPr>
          <a:xfrm>
            <a:off x="5436096" y="1412775"/>
            <a:ext cx="2232248" cy="4706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3" y="0"/>
            <a:ext cx="912470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04" y="260648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FF0000"/>
                </a:solidFill>
                <a:latin typeface="Wonderland Stars" pitchFamily="2" charset="0"/>
              </a:rPr>
              <a:t>Пешеход </a:t>
            </a:r>
            <a:r>
              <a:rPr lang="ru-RU" sz="3600" b="1" dirty="0">
                <a:solidFill>
                  <a:srgbClr val="663300"/>
                </a:solidFill>
                <a:latin typeface="Wonderland Stars" pitchFamily="2" charset="0"/>
              </a:rPr>
              <a:t>   </a:t>
            </a:r>
            <a:r>
              <a:rPr lang="ru-RU" sz="3600" b="1" dirty="0" smtClean="0">
                <a:solidFill>
                  <a:prstClr val="black"/>
                </a:solidFill>
                <a:latin typeface="Majestic X" pitchFamily="66" charset="0"/>
              </a:rPr>
              <a:t>5</a:t>
            </a:r>
            <a:endParaRPr lang="ru-RU" sz="5400" dirty="0" smtClean="0">
              <a:latin typeface="Majestic X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1664296"/>
            <a:ext cx="6336704" cy="169269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2400" dirty="0">
                <a:solidFill>
                  <a:srgbClr val="111111"/>
                </a:solidFill>
              </a:rPr>
              <a:t>Пассажиров он встречает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Их билеты проверяет,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Говорит, куда пройти,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Чаем потчует в пути.</a:t>
            </a:r>
            <a:br>
              <a:rPr lang="ru-RU" sz="2400" dirty="0">
                <a:solidFill>
                  <a:srgbClr val="111111"/>
                </a:solidFill>
              </a:rPr>
            </a:br>
            <a:endParaRPr lang="ru-RU" altLang="ru-RU" sz="28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996952"/>
            <a:ext cx="2085013" cy="3090940"/>
          </a:xfrm>
          <a:prstGeom prst="rect">
            <a:avLst/>
          </a:prstGeom>
        </p:spPr>
      </p:pic>
      <p:pic>
        <p:nvPicPr>
          <p:cNvPr id="4" name="полиц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5" b="98000" l="53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00" t="11151"/>
          <a:stretch/>
        </p:blipFill>
        <p:spPr>
          <a:xfrm>
            <a:off x="5436096" y="1941699"/>
            <a:ext cx="1727825" cy="3351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4" y="0"/>
            <a:ext cx="9330632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FF0000"/>
                </a:solidFill>
                <a:latin typeface="Wonderland Stars" pitchFamily="2" charset="0"/>
              </a:rPr>
              <a:t>Профессии</a:t>
            </a:r>
            <a:r>
              <a:rPr lang="ru-RU" sz="3600" b="1" dirty="0" smtClean="0">
                <a:solidFill>
                  <a:srgbClr val="FF0000"/>
                </a:solidFill>
                <a:latin typeface="Wonderland Stars" pitchFamily="2" charset="0"/>
              </a:rPr>
              <a:t> </a:t>
            </a: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  </a:t>
            </a:r>
            <a:r>
              <a:rPr lang="ru-RU" sz="3600" b="1" dirty="0" smtClean="0">
                <a:solidFill>
                  <a:prstClr val="black"/>
                </a:solidFill>
                <a:latin typeface="Majestic X" pitchFamily="66" charset="0"/>
              </a:rPr>
              <a:t>5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5" y="1692276"/>
            <a:ext cx="6625529" cy="381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111111"/>
                </a:solidFill>
              </a:rPr>
              <a:t>Пассажиров он встречает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Их билеты проверяет,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Говорит, куда пройти,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Чаем потчует в пути.</a:t>
            </a:r>
            <a:br>
              <a:rPr lang="ru-RU" sz="2400" dirty="0">
                <a:solidFill>
                  <a:srgbClr val="111111"/>
                </a:solidFill>
              </a:rPr>
            </a:br>
            <a:r>
              <a:rPr lang="ru-RU" sz="2400" dirty="0">
                <a:solidFill>
                  <a:srgbClr val="111111"/>
                </a:solidFill>
              </a:rPr>
              <a:t>(Проводник)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918466" y="3863617"/>
            <a:ext cx="1214446" cy="1643074"/>
          </a:xfrm>
          <a:prstGeom prst="upArrow">
            <a:avLst/>
          </a:prstGeom>
          <a:solidFill>
            <a:srgbClr val="FF00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38" t="4169" r="71506" b="36080"/>
          <a:stretch/>
        </p:blipFill>
        <p:spPr>
          <a:xfrm>
            <a:off x="5099722" y="2051310"/>
            <a:ext cx="2088233" cy="309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" y="3968"/>
            <a:ext cx="9221992" cy="685403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3360" y="2638896"/>
            <a:ext cx="5544616" cy="158417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СЧАСТЛИВОГО ПУТИ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3768" y="3140968"/>
            <a:ext cx="45719" cy="45719"/>
          </a:xfrm>
          <a:prstGeom prst="roundRect">
            <a:avLst/>
          </a:prstGeom>
          <a:ln>
            <a:solidFill>
              <a:schemeClr val="accent1">
                <a:shade val="50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9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4429436" y="2590952"/>
            <a:ext cx="642942" cy="428628"/>
          </a:xfrm>
          <a:prstGeom prst="rect">
            <a:avLst/>
          </a:prstGeom>
          <a:solidFill>
            <a:srgbClr val="6633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5657646" y="2590952"/>
            <a:ext cx="642942" cy="428628"/>
          </a:xfrm>
          <a:prstGeom prst="rect">
            <a:avLst/>
          </a:prstGeom>
          <a:solidFill>
            <a:srgbClr val="6633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4473397" y="3989701"/>
            <a:ext cx="642942" cy="428628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5657646" y="4002018"/>
            <a:ext cx="642942" cy="428628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6841895" y="4002018"/>
            <a:ext cx="642942" cy="428628"/>
          </a:xfrm>
          <a:prstGeom prst="rect">
            <a:avLst/>
          </a:prstGeom>
          <a:solidFill>
            <a:srgbClr val="CC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54264" y="2373249"/>
            <a:ext cx="46434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Вокзал</a:t>
            </a:r>
            <a:endParaRPr lang="ru-RU" sz="3600" b="1" dirty="0">
              <a:solidFill>
                <a:srgbClr val="663300"/>
              </a:solidFill>
              <a:latin typeface="Wonderland Stars" pitchFamily="2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5791" y="3842799"/>
            <a:ext cx="46434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9900"/>
                </a:solidFill>
                <a:latin typeface="Wonderland Stars" pitchFamily="2" charset="0"/>
              </a:rPr>
              <a:t>Профессии</a:t>
            </a:r>
            <a:endParaRPr lang="ru-RU" sz="3600" b="1" dirty="0">
              <a:solidFill>
                <a:srgbClr val="CC9900"/>
              </a:solidFill>
              <a:latin typeface="Wonderland Stars" pitchFamily="2" charset="0"/>
            </a:endParaRPr>
          </a:p>
        </p:txBody>
      </p:sp>
      <p:sp>
        <p:nvSpPr>
          <p:cNvPr id="38" name="Прямоугольник 37">
            <a:hlinkClick r:id="rId8" action="ppaction://hlinksldjump"/>
          </p:cNvPr>
          <p:cNvSpPr/>
          <p:nvPr/>
        </p:nvSpPr>
        <p:spPr>
          <a:xfrm>
            <a:off x="6841895" y="2590952"/>
            <a:ext cx="642942" cy="428628"/>
          </a:xfrm>
          <a:prstGeom prst="rect">
            <a:avLst/>
          </a:prstGeom>
          <a:solidFill>
            <a:srgbClr val="6633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" name="Стрелка вправо 1">
            <a:hlinkClick r:id="rId9" action="ppaction://hlinksldjump"/>
          </p:cNvPr>
          <p:cNvSpPr/>
          <p:nvPr/>
        </p:nvSpPr>
        <p:spPr>
          <a:xfrm>
            <a:off x="405076" y="5589240"/>
            <a:ext cx="1881923" cy="9361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Выход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952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2792" y="51068"/>
            <a:ext cx="8620990" cy="1449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Вокзал 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jestic X" pitchFamily="66" charset="0"/>
                <a:ea typeface="+mj-ea"/>
                <a:cs typeface="+mj-cs"/>
              </a:rPr>
              <a:t>1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jestic X" pitchFamily="66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1247405"/>
            <a:ext cx="75783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/>
              <a:t>Тут грохочут поезда,</a:t>
            </a:r>
            <a:br>
              <a:rPr lang="ru-RU" sz="2800" dirty="0"/>
            </a:br>
            <a:r>
              <a:rPr lang="ru-RU" sz="2800" dirty="0"/>
              <a:t>Шумно здесь почти всегда.</a:t>
            </a:r>
            <a:br>
              <a:rPr lang="ru-RU" sz="2800" dirty="0"/>
            </a:br>
            <a:r>
              <a:rPr lang="ru-RU" sz="2800" dirty="0"/>
              <a:t>Если едем на край света,</a:t>
            </a:r>
            <a:br>
              <a:rPr lang="ru-RU" sz="2800" dirty="0"/>
            </a:br>
            <a:r>
              <a:rPr lang="ru-RU" sz="2800" dirty="0"/>
              <a:t>Покупаем тут билеты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42" y="3350356"/>
            <a:ext cx="2862732" cy="1610287"/>
          </a:xfrm>
          <a:prstGeom prst="rect">
            <a:avLst/>
          </a:prstGeom>
        </p:spPr>
      </p:pic>
      <p:pic>
        <p:nvPicPr>
          <p:cNvPr id="7" name="музей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21" y="2978374"/>
            <a:ext cx="2544907" cy="203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702" cy="68580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  <a:ea typeface="+mn-ea"/>
                <a:cs typeface="+mn-cs"/>
              </a:rPr>
              <a:t>Вокзал </a:t>
            </a:r>
            <a:r>
              <a:rPr lang="ru-RU" sz="6600" dirty="0" smtClean="0">
                <a:latin typeface="Majestic X" pitchFamily="66" charset="0"/>
              </a:rPr>
              <a:t>1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744936" y="3789040"/>
            <a:ext cx="1214446" cy="1643074"/>
          </a:xfrm>
          <a:prstGeom prst="upArrow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61660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Тут грохочут поезда,</a:t>
            </a:r>
            <a:br>
              <a:rPr lang="ru-RU" sz="2400" dirty="0"/>
            </a:br>
            <a:r>
              <a:rPr lang="ru-RU" sz="2400" dirty="0"/>
              <a:t>Шумно здесь почти всегда.</a:t>
            </a:r>
            <a:br>
              <a:rPr lang="ru-RU" sz="2400" dirty="0"/>
            </a:br>
            <a:r>
              <a:rPr lang="ru-RU" sz="2400" dirty="0"/>
              <a:t>Если едем на край света,</a:t>
            </a:r>
            <a:br>
              <a:rPr lang="ru-RU" sz="2400" dirty="0"/>
            </a:br>
            <a:r>
              <a:rPr lang="ru-RU" sz="2400" dirty="0"/>
              <a:t>Покупаем тут билеты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(</a:t>
            </a:r>
            <a:r>
              <a:rPr lang="ru-RU" sz="2400" b="1" dirty="0" smtClean="0"/>
              <a:t>ВОКЗАЛ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68" y="3625502"/>
            <a:ext cx="4165252" cy="2342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726"/>
            <a:ext cx="9144001" cy="688172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436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663300"/>
                </a:solidFill>
                <a:latin typeface="Wonderland Stars" pitchFamily="2" charset="0"/>
                <a:ea typeface="+mj-ea"/>
                <a:cs typeface="+mj-cs"/>
              </a:rPr>
              <a:t>Вокзал </a:t>
            </a: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jestic X" pitchFamily="66" charset="0"/>
                <a:ea typeface="+mj-ea"/>
                <a:cs typeface="+mj-cs"/>
              </a:rPr>
              <a:t>3</a:t>
            </a:r>
            <a:endParaRPr kumimoji="0" lang="ru-RU" sz="6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jestic X" pitchFamily="66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1214422"/>
            <a:ext cx="76717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/>
              <a:t>Полотно, а не дорожка</a:t>
            </a:r>
            <a:r>
              <a:rPr lang="ru-RU" sz="2800" dirty="0" smtClean="0"/>
              <a:t>,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 smtClean="0"/>
              <a:t>Конь </a:t>
            </a:r>
            <a:r>
              <a:rPr lang="ru-RU" sz="2800" dirty="0"/>
              <a:t>не конь — сороконожка</a:t>
            </a:r>
            <a:r>
              <a:rPr lang="ru-RU" sz="2800" dirty="0" smtClean="0"/>
              <a:t>,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 smtClean="0"/>
              <a:t>По </a:t>
            </a:r>
            <a:r>
              <a:rPr lang="ru-RU" sz="2800" dirty="0"/>
              <a:t>дорожке той ползет</a:t>
            </a:r>
            <a:r>
              <a:rPr lang="ru-RU" sz="2800" dirty="0" smtClean="0"/>
              <a:t>,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 smtClean="0"/>
              <a:t>Весь </a:t>
            </a:r>
            <a:r>
              <a:rPr lang="ru-RU" sz="2800" dirty="0"/>
              <a:t>обоз </a:t>
            </a:r>
            <a:r>
              <a:rPr lang="ru-RU" sz="2800" dirty="0" smtClean="0"/>
              <a:t>один везёт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23472"/>
            <a:ext cx="2658484" cy="1865227"/>
          </a:xfrm>
          <a:prstGeom prst="rect">
            <a:avLst/>
          </a:prstGeom>
        </p:spPr>
      </p:pic>
      <p:pic>
        <p:nvPicPr>
          <p:cNvPr id="7" name="трамва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60" y="2813697"/>
            <a:ext cx="4489493" cy="2175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" y="0"/>
            <a:ext cx="9124703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892480" cy="172819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663300"/>
                </a:solidFill>
                <a:latin typeface="Wonderland Stars" pitchFamily="2" charset="0"/>
              </a:rPr>
              <a:t>Вокзал </a:t>
            </a:r>
            <a:r>
              <a:rPr lang="ru-RU" sz="6600" dirty="0" smtClean="0">
                <a:latin typeface="Majestic X" pitchFamily="66" charset="0"/>
              </a:rPr>
              <a:t>3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484785"/>
            <a:ext cx="5328592" cy="2232248"/>
          </a:xfrm>
        </p:spPr>
        <p:txBody>
          <a:bodyPr>
            <a:normAutofit/>
          </a:bodyPr>
          <a:lstStyle/>
          <a:p>
            <a:pPr marL="457200" lvl="0" indent="-457200">
              <a:spcBef>
                <a:spcPts val="0"/>
              </a:spcBef>
              <a:defRPr/>
            </a:pPr>
            <a:r>
              <a:rPr lang="ru-RU" sz="2800" dirty="0">
                <a:solidFill>
                  <a:prstClr val="black"/>
                </a:solidFill>
              </a:rPr>
              <a:t>Полотно, а не дорожка,</a:t>
            </a:r>
          </a:p>
          <a:p>
            <a:pPr marL="457200" lvl="0" indent="-457200">
              <a:spcBef>
                <a:spcPts val="0"/>
              </a:spcBef>
              <a:defRPr/>
            </a:pPr>
            <a:r>
              <a:rPr lang="ru-RU" sz="2800" dirty="0">
                <a:solidFill>
                  <a:prstClr val="black"/>
                </a:solidFill>
              </a:rPr>
              <a:t>Конь не конь — сороконожка,</a:t>
            </a:r>
          </a:p>
          <a:p>
            <a:pPr marL="457200" lvl="0" indent="-457200">
              <a:spcBef>
                <a:spcPts val="0"/>
              </a:spcBef>
              <a:defRPr/>
            </a:pPr>
            <a:r>
              <a:rPr lang="ru-RU" sz="2800" dirty="0">
                <a:solidFill>
                  <a:prstClr val="black"/>
                </a:solidFill>
              </a:rPr>
              <a:t>По дорожке той ползет,</a:t>
            </a:r>
          </a:p>
          <a:p>
            <a:pPr marL="457200" lvl="0" indent="-457200">
              <a:spcBef>
                <a:spcPts val="0"/>
              </a:spcBef>
              <a:defRPr/>
            </a:pPr>
            <a:r>
              <a:rPr lang="ru-RU" sz="2800" dirty="0">
                <a:solidFill>
                  <a:prstClr val="black"/>
                </a:solidFill>
              </a:rPr>
              <a:t>Весь обоз один </a:t>
            </a:r>
            <a:r>
              <a:rPr lang="ru-RU" sz="2800" dirty="0" smtClean="0">
                <a:solidFill>
                  <a:prstClr val="black"/>
                </a:solidFill>
              </a:rPr>
              <a:t>везёт (Локомотив, поезд)</a:t>
            </a:r>
            <a:endParaRPr lang="ru-RU" sz="2800" dirty="0">
              <a:solidFill>
                <a:prstClr val="black"/>
              </a:solidFill>
            </a:endParaRP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701138" y="3861048"/>
            <a:ext cx="1214446" cy="1643074"/>
          </a:xfrm>
          <a:prstGeom prst="upArrow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951" y="3717033"/>
            <a:ext cx="3065618" cy="2151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1495" cy="685800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516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663300"/>
                </a:solidFill>
                <a:latin typeface="Wonderland Stars" pitchFamily="2" charset="0"/>
                <a:ea typeface="+mj-ea"/>
                <a:cs typeface="+mj-cs"/>
              </a:rPr>
              <a:t>Вокзал </a:t>
            </a: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jestic X" pitchFamily="66" charset="0"/>
                <a:ea typeface="+mj-ea"/>
                <a:cs typeface="+mj-cs"/>
              </a:rPr>
              <a:t>5</a:t>
            </a:r>
            <a:endParaRPr kumimoji="0" lang="ru-RU" sz="6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jestic X" pitchFamily="66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1214422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rgbClr val="111111"/>
                </a:solidFill>
              </a:rPr>
              <a:t>Две стальные Чудо-Нити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Протянул </a:t>
            </a:r>
            <a:r>
              <a:rPr lang="ru-RU" sz="2800" dirty="0" err="1">
                <a:solidFill>
                  <a:srgbClr val="111111"/>
                </a:solidFill>
              </a:rPr>
              <a:t>Путестроитель</a:t>
            </a:r>
            <a:r>
              <a:rPr lang="ru-RU" sz="2800" dirty="0">
                <a:solidFill>
                  <a:srgbClr val="111111"/>
                </a:solidFill>
              </a:rPr>
              <a:t>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Нити свяжут города,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Мчат по Нитям поезда.</a:t>
            </a: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272117"/>
            <a:ext cx="3413616" cy="1423922"/>
          </a:xfrm>
          <a:prstGeom prst="rect">
            <a:avLst/>
          </a:prstGeom>
        </p:spPr>
      </p:pic>
      <p:pic>
        <p:nvPicPr>
          <p:cNvPr id="7" name="трол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112347"/>
            <a:ext cx="2327647" cy="1743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3" y="0"/>
            <a:ext cx="922766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663300"/>
                </a:solidFill>
                <a:latin typeface="Wonderland Stars" pitchFamily="2" charset="0"/>
              </a:rPr>
              <a:t>Вокзал </a:t>
            </a:r>
            <a:r>
              <a:rPr lang="ru-RU" sz="6600" dirty="0" smtClean="0">
                <a:latin typeface="Majestic X" pitchFamily="66" charset="0"/>
              </a:rPr>
              <a:t>5</a:t>
            </a:r>
            <a:endParaRPr lang="ru-RU" sz="6600" dirty="0" smtClean="0">
              <a:latin typeface="Majestic X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412776"/>
            <a:ext cx="5472608" cy="45259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2800" dirty="0">
                <a:solidFill>
                  <a:srgbClr val="111111"/>
                </a:solidFill>
              </a:rPr>
              <a:t>Две стальные Чудо-Нити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Протянул </a:t>
            </a:r>
            <a:r>
              <a:rPr lang="ru-RU" sz="2800" dirty="0" err="1">
                <a:solidFill>
                  <a:srgbClr val="111111"/>
                </a:solidFill>
              </a:rPr>
              <a:t>Путестроитель</a:t>
            </a:r>
            <a:r>
              <a:rPr lang="ru-RU" sz="2800" dirty="0">
                <a:solidFill>
                  <a:srgbClr val="111111"/>
                </a:solidFill>
              </a:rPr>
              <a:t>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Нити свяжут города,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111111"/>
                </a:solidFill>
              </a:rPr>
              <a:t>Мчат по Нитям поезда</a:t>
            </a:r>
            <a:r>
              <a:rPr lang="ru-RU" sz="2800" dirty="0" smtClean="0">
                <a:solidFill>
                  <a:srgbClr val="111111"/>
                </a:solidFill>
              </a:rPr>
              <a:t>.</a:t>
            </a:r>
          </a:p>
          <a:p>
            <a:pPr marL="0" indent="0" fontAlgn="base">
              <a:buNone/>
            </a:pPr>
            <a:r>
              <a:rPr lang="ru-RU" sz="2800" dirty="0" smtClean="0">
                <a:solidFill>
                  <a:srgbClr val="111111"/>
                </a:solidFill>
              </a:rPr>
              <a:t>(Рельсы) </a:t>
            </a:r>
          </a:p>
          <a:p>
            <a:pPr marL="0" indent="0" fontAlgn="base">
              <a:buNone/>
            </a:pPr>
            <a:endParaRPr lang="ru-RU" sz="2800" dirty="0"/>
          </a:p>
        </p:txBody>
      </p:sp>
      <p:sp>
        <p:nvSpPr>
          <p:cNvPr id="4" name="Стрелка вверх 3">
            <a:hlinkClick r:id="rId3" action="ppaction://hlinksldjump"/>
          </p:cNvPr>
          <p:cNvSpPr/>
          <p:nvPr/>
        </p:nvSpPr>
        <p:spPr>
          <a:xfrm>
            <a:off x="7812360" y="3861048"/>
            <a:ext cx="1214446" cy="1643074"/>
          </a:xfrm>
          <a:prstGeom prst="upArrow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00" y="3216703"/>
            <a:ext cx="5482952" cy="228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470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93" y="548680"/>
            <a:ext cx="8229600" cy="6038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Wonderland Stars" pitchFamily="2" charset="0"/>
              </a:rPr>
              <a:t>Профессии</a:t>
            </a:r>
            <a:r>
              <a:rPr lang="ru-RU" sz="3600" b="1" dirty="0" smtClean="0">
                <a:solidFill>
                  <a:srgbClr val="663300"/>
                </a:solidFill>
                <a:latin typeface="Wonderland Stars" pitchFamily="2" charset="0"/>
              </a:rPr>
              <a:t>    </a:t>
            </a:r>
            <a:r>
              <a:rPr lang="ru-RU" sz="3600" b="1" dirty="0" smtClean="0">
                <a:latin typeface="Majestic X" pitchFamily="66" charset="0"/>
              </a:rPr>
              <a:t>1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121734"/>
            <a:ext cx="6624736" cy="1108075"/>
          </a:xfrm>
        </p:spPr>
        <p:txBody>
          <a:bodyPr>
            <a:noAutofit/>
          </a:bodyPr>
          <a:lstStyle/>
          <a:p>
            <a:pPr lvl="0">
              <a:spcBef>
                <a:spcPts val="580"/>
              </a:spcBef>
              <a:buSzPts val="1100"/>
              <a:buFont typeface="Symbol" panose="05050102010706020507" pitchFamily="18" charset="2"/>
              <a:buChar char=""/>
              <a:tabLst>
                <a:tab pos="567690" algn="l"/>
              </a:tabLst>
            </a:pPr>
            <a:r>
              <a:rPr lang="ru-RU" sz="2400" dirty="0">
                <a:solidFill>
                  <a:srgbClr val="111111"/>
                </a:solidFill>
              </a:rPr>
              <a:t>Пропускает поезда.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111111"/>
                </a:solidFill>
              </a:rPr>
              <a:t>Знает все – кому, куда?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111111"/>
                </a:solidFill>
              </a:rPr>
              <a:t>Поезд примет и отправит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111111"/>
                </a:solidFill>
              </a:rPr>
              <a:t>Зря на месте не оставит.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111111"/>
                </a:solidFill>
              </a:rPr>
              <a:t>Через станцию пропустит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111111"/>
                </a:solidFill>
              </a:rPr>
              <a:t>Все запомнит, не упустит.</a:t>
            </a:r>
            <a:endParaRPr lang="ru-RU" sz="2400" dirty="0" smtClean="0"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97" y="3430136"/>
            <a:ext cx="2664183" cy="1652159"/>
          </a:xfrm>
          <a:prstGeom prst="rect">
            <a:avLst/>
          </a:prstGeom>
        </p:spPr>
      </p:pic>
      <p:pic>
        <p:nvPicPr>
          <p:cNvPr id="4" name="кассир"/>
          <p:cNvPicPr>
            <a:picLocks noChangeAspect="1"/>
          </p:cNvPicPr>
          <p:nvPr/>
        </p:nvPicPr>
        <p:blipFill rotWithShape="1">
          <a:blip r:embed="rId4"/>
          <a:srcRect l="10109" t="6854" r="11843" b="9550"/>
          <a:stretch/>
        </p:blipFill>
        <p:spPr>
          <a:xfrm>
            <a:off x="4908802" y="3374435"/>
            <a:ext cx="2479152" cy="170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150</Words>
  <Application>Microsoft Office PowerPoint</Application>
  <PresentationFormat>Экран (4:3)</PresentationFormat>
  <Paragraphs>56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Times New Roman</vt:lpstr>
      <vt:lpstr>Calibri</vt:lpstr>
      <vt:lpstr>Symbol</vt:lpstr>
      <vt:lpstr>Majestic X</vt:lpstr>
      <vt:lpstr>Wonderland Stars</vt:lpstr>
      <vt:lpstr>Тема Office</vt:lpstr>
      <vt:lpstr>Своя игра</vt:lpstr>
      <vt:lpstr>Презентация PowerPoint</vt:lpstr>
      <vt:lpstr>Презентация PowerPoint</vt:lpstr>
      <vt:lpstr>Вокзал 1</vt:lpstr>
      <vt:lpstr>Презентация PowerPoint</vt:lpstr>
      <vt:lpstr>Вокзал 3</vt:lpstr>
      <vt:lpstr>Презентация PowerPoint</vt:lpstr>
      <vt:lpstr>Вокзал 5</vt:lpstr>
      <vt:lpstr>Профессии    1</vt:lpstr>
      <vt:lpstr>Профессии    1</vt:lpstr>
      <vt:lpstr>Профессии    3</vt:lpstr>
      <vt:lpstr>Профессии    3</vt:lpstr>
      <vt:lpstr>Пешеход    5</vt:lpstr>
      <vt:lpstr>Профессии   5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Валентина</dc:creator>
  <cp:lastModifiedBy>Ирина</cp:lastModifiedBy>
  <cp:revision>119</cp:revision>
  <dcterms:created xsi:type="dcterms:W3CDTF">2018-03-13T10:47:54Z</dcterms:created>
  <dcterms:modified xsi:type="dcterms:W3CDTF">2023-12-24T17:17:02Z</dcterms:modified>
</cp:coreProperties>
</file>