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84" r:id="rId1"/>
  </p:sldMasterIdLst>
  <p:notesMasterIdLst>
    <p:notesMasterId r:id="rId18"/>
  </p:notesMasterIdLst>
  <p:sldIdLst>
    <p:sldId id="256" r:id="rId2"/>
    <p:sldId id="259" r:id="rId3"/>
    <p:sldId id="257" r:id="rId4"/>
    <p:sldId id="260" r:id="rId5"/>
    <p:sldId id="261" r:id="rId6"/>
    <p:sldId id="265" r:id="rId7"/>
    <p:sldId id="266" r:id="rId8"/>
    <p:sldId id="267" r:id="rId9"/>
    <p:sldId id="268" r:id="rId10"/>
    <p:sldId id="264" r:id="rId11"/>
    <p:sldId id="271" r:id="rId12"/>
    <p:sldId id="263" r:id="rId13"/>
    <p:sldId id="262" r:id="rId14"/>
    <p:sldId id="269" r:id="rId15"/>
    <p:sldId id="276" r:id="rId16"/>
    <p:sldId id="27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0" d="100"/>
          <a:sy n="70" d="100"/>
        </p:scale>
        <p:origin x="-822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1" d="100"/>
          <a:sy n="41" d="100"/>
        </p:scale>
        <p:origin x="2347" y="5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6DC1D1-963B-4ADF-9107-89ACA5330EAD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5F70F1-853B-401B-B6C2-9BB9506C81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6389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F70F1-853B-401B-B6C2-9BB9506C8155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37425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42116C1A-E21C-432D-B32D-017265D0B866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599955B2-52F7-44EF-A377-07678B05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3813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6C1A-E21C-432D-B32D-017265D0B866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955B2-52F7-44EF-A377-07678B05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5385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6C1A-E21C-432D-B32D-017265D0B866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955B2-52F7-44EF-A377-07678B05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81099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6C1A-E21C-432D-B32D-017265D0B866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955B2-52F7-44EF-A377-07678B05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58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6C1A-E21C-432D-B32D-017265D0B866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955B2-52F7-44EF-A377-07678B05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8210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6C1A-E21C-432D-B32D-017265D0B866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955B2-52F7-44EF-A377-07678B05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7590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6C1A-E21C-432D-B32D-017265D0B866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955B2-52F7-44EF-A377-07678B05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2680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6C1A-E21C-432D-B32D-017265D0B866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955B2-52F7-44EF-A377-07678B05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27400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6C1A-E21C-432D-B32D-017265D0B866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9955B2-52F7-44EF-A377-07678B05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897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16C1A-E21C-432D-B32D-017265D0B866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599955B2-52F7-44EF-A377-07678B05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909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42116C1A-E21C-432D-B32D-017265D0B866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599955B2-52F7-44EF-A377-07678B05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1515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42116C1A-E21C-432D-B32D-017265D0B866}" type="datetimeFigureOut">
              <a:rPr lang="ru-RU" smtClean="0"/>
              <a:t>27.10.2025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599955B2-52F7-44EF-A377-07678B05EFA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8483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4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microsoft.com/office/2007/relationships/hdphoto" Target="../media/hdphoto1.wdp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3.jp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02" y="1921643"/>
            <a:ext cx="6355080" cy="47663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-121920" y="0"/>
            <a:ext cx="12313920" cy="2172971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ПРОЕКТ «ПО УЛИЦАМ ЕКАТЕРИНБУРГА. </a:t>
            </a:r>
            <a:r>
              <a:rPr lang="ru-RU" b="1" dirty="0">
                <a:solidFill>
                  <a:srgbClr val="ACCBF9">
                    <a:lumMod val="50000"/>
                  </a:srgbClr>
                </a:solidFill>
                <a:latin typeface="Arial Narrow" panose="020B0606020202030204" pitchFamily="34" charset="0"/>
              </a:rPr>
              <a:t>ИГРА – </a:t>
            </a:r>
            <a:r>
              <a:rPr lang="ru-RU" b="1" dirty="0" smtClean="0">
                <a:solidFill>
                  <a:srgbClr val="ACCBF9">
                    <a:lumMod val="50000"/>
                  </a:srgbClr>
                </a:solidFill>
                <a:latin typeface="Arial Narrow" panose="020B0606020202030204" pitchFamily="34" charset="0"/>
              </a:rPr>
              <a:t>ХОДИЛКА</a:t>
            </a:r>
            <a:r>
              <a:rPr lang="ru-RU" b="1" dirty="0" smtClean="0">
                <a:solidFill>
                  <a:schemeClr val="bg2">
                    <a:lumMod val="50000"/>
                  </a:schemeClr>
                </a:solidFill>
                <a:latin typeface="Arial Narrow" panose="020B0606020202030204" pitchFamily="34" charset="0"/>
              </a:rPr>
              <a:t>»</a:t>
            </a:r>
            <a:endParaRPr lang="ru-RU" b="1" dirty="0">
              <a:solidFill>
                <a:schemeClr val="bg2">
                  <a:lumMod val="50000"/>
                </a:schemeClr>
              </a:solidFill>
              <a:latin typeface="Arial Narrow" panose="020B060602020203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331242" y="2619723"/>
            <a:ext cx="4443663" cy="24760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" lvl="0" indent="-91440" algn="ctr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</a:pPr>
            <a:r>
              <a:rPr lang="ru-RU" sz="2400" b="1" u="sng" dirty="0" smtClean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КОМАНДА:</a:t>
            </a:r>
          </a:p>
          <a:p>
            <a:pPr marL="91440" lvl="0" indent="-91440" algn="ctr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</a:pPr>
            <a:r>
              <a:rPr lang="ru-RU" sz="24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КАПИТОШКА </a:t>
            </a:r>
            <a:r>
              <a:rPr lang="ru-RU" sz="2400" b="1" smtClean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– </a:t>
            </a:r>
            <a:r>
              <a:rPr lang="ru-RU" sz="2400" b="1" smtClean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ЛЮБОЗНАЙКА</a:t>
            </a:r>
            <a:endParaRPr lang="ru-RU" sz="2400" b="1" dirty="0" smtClean="0">
              <a:solidFill>
                <a:srgbClr val="242852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91440" lvl="0" indent="-91440" algn="ctr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</a:pPr>
            <a:r>
              <a:rPr lang="ru-RU" sz="2400" b="1" u="sng" dirty="0" smtClean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ДЕВИЗ:</a:t>
            </a:r>
          </a:p>
          <a:p>
            <a:pPr marL="91440" lvl="0" indent="-91440" algn="ctr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</a:pPr>
            <a:r>
              <a:rPr lang="ru-RU" sz="24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МЫ ПО УЛИЦАМ ИДЁМ                       ПРО ЕКАТЕРИНБУРГ ИНТЕРЕСНОЕ УЗНАЁМ</a:t>
            </a:r>
            <a:endParaRPr lang="ru-RU" sz="2400" b="1" dirty="0">
              <a:solidFill>
                <a:srgbClr val="242852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46440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168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7224" y="1"/>
            <a:ext cx="10772775" cy="872647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3600" b="1" dirty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ПРОЕКТ «ПО УЛИЦАМ ЕКАТЕРИНБУРГА. ИГРА – ХОДИЛКА </a:t>
            </a:r>
            <a:r>
              <a:rPr lang="ru-RU" sz="36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»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272716" y="872648"/>
            <a:ext cx="11502189" cy="5985352"/>
          </a:xfrm>
        </p:spPr>
        <p:txBody>
          <a:bodyPr>
            <a:normAutofit fontScale="25000" lnSpcReduction="20000"/>
          </a:bodyPr>
          <a:lstStyle/>
          <a:p>
            <a:pPr lvl="0">
              <a:lnSpc>
                <a:spcPct val="120000"/>
              </a:lnSpc>
            </a:pPr>
            <a:r>
              <a:rPr lang="ru-RU" sz="80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Описание игры: игра-</a:t>
            </a:r>
            <a:r>
              <a:rPr lang="ru-RU" sz="8000" b="1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ходилка</a:t>
            </a:r>
            <a:r>
              <a:rPr lang="ru-RU" sz="80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с </a:t>
            </a:r>
            <a:r>
              <a:rPr lang="ru-RU" sz="8000" b="1" dirty="0">
                <a:solidFill>
                  <a:schemeClr val="tx2"/>
                </a:solidFill>
                <a:latin typeface="Arial Narrow" panose="020B0606020202030204" pitchFamily="34" charset="0"/>
              </a:rPr>
              <a:t>кубиком и фишками — настольная игра, где игроки перемещают фишки по </a:t>
            </a:r>
            <a:r>
              <a:rPr lang="ru-RU" sz="80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заготовленному маршруту.</a:t>
            </a:r>
            <a:r>
              <a:rPr lang="ru-RU" sz="8000" b="1" dirty="0">
                <a:solidFill>
                  <a:schemeClr val="tx2"/>
                </a:solidFill>
                <a:latin typeface="Arial Narrow" panose="020B0606020202030204" pitchFamily="34" charset="0"/>
              </a:rPr>
              <a:t> </a:t>
            </a:r>
            <a:r>
              <a:rPr lang="ru-RU" sz="8000" b="1" u="sng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      </a:t>
            </a:r>
          </a:p>
          <a:p>
            <a:pPr lvl="0">
              <a:lnSpc>
                <a:spcPct val="120000"/>
              </a:lnSpc>
            </a:pPr>
            <a:r>
              <a:rPr lang="en-US" sz="8000" b="1" u="sng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I </a:t>
            </a:r>
            <a:r>
              <a:rPr lang="ru-RU" sz="8000" b="1" u="sng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ВАРИАНТ: </a:t>
            </a:r>
            <a:r>
              <a:rPr lang="ru-RU" sz="80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Играющие делятся на 3-4 команды по 3-4 человека. Фишки выстраиваются на линии старта. </a:t>
            </a:r>
            <a:r>
              <a:rPr lang="ru-RU" sz="8000" b="1" dirty="0">
                <a:solidFill>
                  <a:schemeClr val="tx2"/>
                </a:solidFill>
                <a:latin typeface="Arial Narrow" panose="020B0606020202030204" pitchFamily="34" charset="0"/>
              </a:rPr>
              <a:t>Игроки по очереди бросают кубик и согласно выпавшим </a:t>
            </a:r>
            <a:r>
              <a:rPr lang="ru-RU" sz="80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значениям на гранях кубика отвечают на вопросы. По считалочке выбирается команда, которая делает первый ход, бросая шестигранный кубик. Каждая грань соответствует категории вопроса:                                                                                                                                                                                     </a:t>
            </a:r>
            <a:r>
              <a:rPr lang="ru-RU" sz="8000" b="1" dirty="0" smtClean="0">
                <a:solidFill>
                  <a:srgbClr val="333333"/>
                </a:solidFill>
                <a:latin typeface="Arial Narrow" panose="020B0606020202030204" pitchFamily="34" charset="0"/>
              </a:rPr>
              <a:t>1-</a:t>
            </a:r>
            <a:r>
              <a:rPr lang="ru-RU" sz="80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Улицы </a:t>
            </a:r>
            <a:r>
              <a:rPr lang="ru-RU" sz="8000" b="1" dirty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Екатеринбурга, названные в честь знаменитых </a:t>
            </a:r>
            <a:r>
              <a:rPr lang="ru-RU" sz="80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врачей.                                                                                         2-Улицы </a:t>
            </a:r>
            <a:r>
              <a:rPr lang="ru-RU" sz="8000" b="1" dirty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Екатеринбурга, названные в честь знаменитых </a:t>
            </a:r>
            <a:r>
              <a:rPr lang="ru-RU" sz="80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учёных.                                                                                3-Улицы </a:t>
            </a:r>
            <a:r>
              <a:rPr lang="ru-RU" sz="8000" b="1" dirty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Екатеринбурга, названные в честь знаменитых </a:t>
            </a:r>
            <a:r>
              <a:rPr lang="ru-RU" sz="80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изобретателей.                                                                             4-Улицы </a:t>
            </a:r>
            <a:r>
              <a:rPr lang="ru-RU" sz="8000" b="1" dirty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Екатеринбурга, названные в честь знаменитых </a:t>
            </a:r>
            <a:r>
              <a:rPr lang="ru-RU" sz="80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академиков.                                                                                   5,6-Двигательная и музыкальная пауза.                                                                                                                                 </a:t>
            </a:r>
          </a:p>
          <a:p>
            <a:pPr lvl="0">
              <a:lnSpc>
                <a:spcPct val="120000"/>
              </a:lnSpc>
            </a:pPr>
            <a:r>
              <a:rPr lang="ru-RU" sz="80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Ведущий задаёт вопросы. Та команда, что ответила первая, нажав на колокольчик, делает один шаг на игровой клетке и бросает кубик для следующего вопроса-задания.</a:t>
            </a:r>
          </a:p>
          <a:p>
            <a:pPr lvl="0">
              <a:lnSpc>
                <a:spcPct val="120000"/>
              </a:lnSpc>
            </a:pPr>
            <a:r>
              <a:rPr lang="en-US" sz="80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II</a:t>
            </a:r>
            <a:r>
              <a:rPr lang="ru-RU" sz="80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ВАРИАНТ: то же самое, но игрокам на выбор предоставляются ответы с использованием интерактивной доски. </a:t>
            </a:r>
          </a:p>
          <a:p>
            <a:pPr lvl="0">
              <a:lnSpc>
                <a:spcPct val="120000"/>
              </a:lnSpc>
            </a:pPr>
            <a:r>
              <a:rPr lang="en-US" sz="80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III</a:t>
            </a:r>
            <a:r>
              <a:rPr lang="ru-RU" sz="80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 ВАРИАНТ: НАПОЛЬНАЯ ИГРА (играть также, только поле формата 1м </a:t>
            </a:r>
            <a:r>
              <a:rPr lang="ru-RU" sz="56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х </a:t>
            </a:r>
            <a:r>
              <a:rPr lang="ru-RU" sz="80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2м)</a:t>
            </a:r>
          </a:p>
          <a:p>
            <a:pPr lvl="0"/>
            <a:endParaRPr lang="ru-RU" dirty="0">
              <a:solidFill>
                <a:srgbClr val="242852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lvl="0" algn="ctr"/>
            <a:endParaRPr lang="ru-RU" b="1" dirty="0">
              <a:solidFill>
                <a:srgbClr val="242852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algn="just"/>
            <a:endParaRPr lang="ru-RU" b="1" dirty="0" smtClean="0">
              <a:solidFill>
                <a:srgbClr val="242852"/>
              </a:solidFill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marL="457200" lvl="0" indent="-457200" algn="just">
              <a:buFont typeface="+mj-lt"/>
              <a:buAutoNum type="arabicPeriod"/>
            </a:pPr>
            <a:endParaRPr lang="ru-RU" dirty="0" smtClean="0">
              <a:latin typeface="Arial Narrow" panose="020B0606020202030204" pitchFamily="34" charset="0"/>
            </a:endParaRPr>
          </a:p>
          <a:p>
            <a:pPr algn="just"/>
            <a:r>
              <a:rPr lang="ru-RU" dirty="0" smtClean="0">
                <a:latin typeface="Arial Narrow" panose="020B0606020202030204" pitchFamily="34" charset="0"/>
              </a:rPr>
              <a:t>                                  </a:t>
            </a:r>
            <a:endParaRPr lang="ru-RU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3090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168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7224" y="1"/>
            <a:ext cx="10772775" cy="872647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3600" b="1" dirty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ПРОЕКТ «ПО УЛИЦАМ ЕКАТЕРИНБУРГА. ИГРА – ХОДИЛКА </a:t>
            </a:r>
            <a:r>
              <a:rPr lang="ru-RU" sz="36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»</a:t>
            </a:r>
            <a:endParaRPr lang="ru-RU" dirty="0"/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5263871"/>
              </p:ext>
            </p:extLst>
          </p:nvPr>
        </p:nvGraphicFramePr>
        <p:xfrm>
          <a:off x="676275" y="1006475"/>
          <a:ext cx="10753726" cy="53949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76863"/>
                <a:gridCol w="5376863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latin typeface="Arial Narrow" panose="020B0606020202030204" pitchFamily="34" charset="0"/>
                        </a:rPr>
                        <a:t>Грани кубика</a:t>
                      </a:r>
                      <a:endParaRPr lang="ru-RU" sz="2800" b="1" dirty="0">
                        <a:latin typeface="Arial Narrow" panose="020B060602020203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+mn-ea"/>
                          <a:cs typeface="+mn-cs"/>
                        </a:rPr>
                        <a:t>Грани кубика</a:t>
                      </a:r>
                      <a:endParaRPr kumimoji="0" lang="ru-RU" sz="2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Arial Narrow" panose="020B0606020202030204" pitchFamily="34" charset="0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r"/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42852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+mn-cs"/>
                        </a:rPr>
                        <a:t>Улицы Екатеринбурга, </a:t>
                      </a:r>
                    </a:p>
                    <a:p>
                      <a:pPr algn="r"/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42852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+mn-cs"/>
                        </a:rPr>
                        <a:t>названные в честь </a:t>
                      </a:r>
                    </a:p>
                    <a:p>
                      <a:pPr algn="r"/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42852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+mn-cs"/>
                        </a:rPr>
                        <a:t>знаменитых учёных</a:t>
                      </a:r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42852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+mn-cs"/>
                        </a:rPr>
                        <a:t>Улицы Екатеринбурга,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42852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+mn-cs"/>
                        </a:rPr>
                        <a:t>названные в честь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42852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+mn-cs"/>
                        </a:rPr>
                        <a:t>знаменитых изобретателей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42852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+mn-cs"/>
                        </a:rPr>
                        <a:t>Улицы Екатеринбурга,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42852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+mn-cs"/>
                        </a:rPr>
                        <a:t>названные в честь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42852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+mn-cs"/>
                        </a:rPr>
                        <a:t>знаменитых академиков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/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ru-RU" dirty="0" smtClean="0"/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42852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+mn-cs"/>
                        </a:rPr>
                        <a:t>Улицы Екатеринбурга,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42852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+mn-cs"/>
                        </a:rPr>
                        <a:t>названные в честь </a:t>
                      </a:r>
                    </a:p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242852"/>
                          </a:solidFill>
                          <a:effectLst/>
                          <a:uLnTx/>
                          <a:uFillTx/>
                          <a:latin typeface="Arial Narrow" panose="020B0606020202030204" pitchFamily="34" charset="0"/>
                          <a:ea typeface="Times New Roman" panose="02020603050405020304" pitchFamily="18" charset="0"/>
                          <a:cs typeface="+mn-cs"/>
                        </a:rPr>
                        <a:t>знаменитых врачей</a:t>
                      </a:r>
                      <a:endParaRPr kumimoji="0" lang="ru-RU" sz="18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                                                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 smtClean="0"/>
                        <a:t>                                      </a:t>
                      </a:r>
                      <a:r>
                        <a:rPr lang="ru-RU" sz="2000" b="1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Музыкальная пауза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                               </a:t>
                      </a:r>
                    </a:p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                                     </a:t>
                      </a:r>
                      <a:r>
                        <a:rPr lang="ru-RU" sz="2000" b="1" dirty="0" smtClean="0">
                          <a:solidFill>
                            <a:schemeClr val="tx2"/>
                          </a:solidFill>
                          <a:latin typeface="Arial Narrow" panose="020B0606020202030204" pitchFamily="34" charset="0"/>
                        </a:rPr>
                        <a:t>Динамическая пауза</a:t>
                      </a:r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799530" y="4892721"/>
            <a:ext cx="1324971" cy="1207828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519" y="4892721"/>
            <a:ext cx="1388481" cy="12139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 descr="C:\Users\1\Desktop\Конкурсы\Конкурсы 2025-2026\По улицам Екатеринбурга\569313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4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30" y="1496134"/>
            <a:ext cx="1492725" cy="1492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1\Desktop\Конкурсы\Конкурсы 2025-2026\По улицам Екатеринбурга\712147325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355" b="100000" l="0" r="100000">
                        <a14:foregroundMark x1="12583" y1="53901" x2="12583" y2="53901"/>
                        <a14:foregroundMark x1="19000" y1="43174" x2="19000" y2="43174"/>
                        <a14:foregroundMark x1="24417" y1="35372" x2="24417" y2="35372"/>
                        <a14:foregroundMark x1="28083" y1="35372" x2="28083" y2="35372"/>
                        <a14:foregroundMark x1="20750" y1="28546" x2="20750" y2="28546"/>
                        <a14:foregroundMark x1="8917" y1="43174" x2="8917" y2="43174"/>
                        <a14:foregroundMark x1="18083" y1="73316" x2="18083" y2="73316"/>
                        <a14:foregroundMark x1="24417" y1="73316" x2="24417" y2="73316"/>
                        <a14:foregroundMark x1="40917" y1="73316" x2="40917" y2="73316"/>
                        <a14:foregroundMark x1="51000" y1="66489" x2="51000" y2="66489"/>
                        <a14:foregroundMark x1="41833" y1="85018" x2="41833" y2="85018"/>
                        <a14:foregroundMark x1="19833" y1="82092" x2="19833" y2="82092"/>
                        <a14:foregroundMark x1="11667" y1="58688" x2="11667" y2="58688"/>
                        <a14:foregroundMark x1="8000" y1="64539" x2="8000" y2="64539"/>
                        <a14:foregroundMark x1="12583" y1="63564" x2="12583" y2="63564"/>
                        <a14:foregroundMark x1="34500" y1="80142" x2="34500" y2="80142"/>
                        <a14:foregroundMark x1="50083" y1="74291" x2="50083" y2="74291"/>
                        <a14:foregroundMark x1="53667" y1="58688" x2="53667" y2="58688"/>
                        <a14:foregroundMark x1="53667" y1="53901" x2="53667" y2="53901"/>
                        <a14:foregroundMark x1="26250" y1="36348" x2="26250" y2="36348"/>
                        <a14:foregroundMark x1="34500" y1="33422" x2="34500" y2="33422"/>
                        <a14:backgroundMark x1="12583" y1="8156" x2="12583" y2="8156"/>
                        <a14:backgroundMark x1="7083" y1="19858" x2="7083" y2="19858"/>
                        <a14:backgroundMark x1="25333" y1="14007" x2="25333" y2="14007"/>
                        <a14:backgroundMark x1="72000" y1="83067" x2="72000" y2="83067"/>
                        <a14:backgroundMark x1="86583" y1="64539" x2="86583" y2="64539"/>
                        <a14:backgroundMark x1="89333" y1="48050" x2="89333" y2="48050"/>
                        <a14:backgroundMark x1="92083" y1="16933" x2="92083" y2="16933"/>
                        <a14:backgroundMark x1="14417" y1="90780" x2="14417" y2="907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845" b="38358"/>
          <a:stretch/>
        </p:blipFill>
        <p:spPr bwMode="auto">
          <a:xfrm>
            <a:off x="6186025" y="1496134"/>
            <a:ext cx="1950276" cy="163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1\Desktop\Конкурсы\Конкурсы 2025-2026\По улицам Екатеринбурга\a77a5714ad6f0db091c92b331b3a8d07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8961" y="3230398"/>
            <a:ext cx="1516615" cy="1464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1\Desktop\Конкурсы\Конкурсы 2025-2026\По улицам Екатеринбурга\7b77a377763754721259403013a9174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835" y="3326268"/>
            <a:ext cx="2416381" cy="13683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27501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168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7224" y="1"/>
            <a:ext cx="10772775" cy="872647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3600" b="1" dirty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ПРОЕКТ «ПО УЛИЦАМ ЕКАТЕРИНБУРГА. ИГРА – ХОДИЛКА </a:t>
            </a:r>
            <a:r>
              <a:rPr lang="ru-RU" sz="36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»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657224" y="1250952"/>
            <a:ext cx="10604496" cy="53022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318269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168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7224" y="1"/>
            <a:ext cx="10772775" cy="872647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3600" b="1" dirty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ПРОЕКТ «ПО УЛИЦАМ ЕКАТЕРИНБУРГА. ИГРА – ХОДИЛКА </a:t>
            </a:r>
            <a:r>
              <a:rPr lang="ru-RU" sz="36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»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6656" y="872648"/>
            <a:ext cx="10753725" cy="6854032"/>
          </a:xfrm>
        </p:spPr>
        <p:txBody>
          <a:bodyPr>
            <a:normAutofit fontScale="85000" lnSpcReduction="20000"/>
          </a:bodyPr>
          <a:lstStyle/>
          <a:p>
            <a:r>
              <a:rPr lang="ru-RU" sz="4000" b="1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Начало игры:</a:t>
            </a:r>
          </a:p>
          <a:p>
            <a:pPr algn="just"/>
            <a:r>
              <a:rPr lang="ru-RU" sz="36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Сегодня </a:t>
            </a:r>
            <a:r>
              <a:rPr lang="ru-RU" sz="3600" dirty="0">
                <a:solidFill>
                  <a:srgbClr val="000000"/>
                </a:solidFill>
                <a:latin typeface="Arial Narrow" panose="020B0606020202030204" pitchFamily="34" charset="0"/>
              </a:rPr>
              <a:t>мы отправимся в захватывающее путешествие по Екатеринбургу и познакомимся с историей улиц, названных в честь известных врачей, учёных и изобретателей</a:t>
            </a:r>
            <a:r>
              <a:rPr lang="ru-RU" sz="36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.</a:t>
            </a:r>
            <a:endParaRPr lang="ru-RU" sz="36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3600" dirty="0">
                <a:solidFill>
                  <a:srgbClr val="000000"/>
                </a:solidFill>
                <a:latin typeface="Arial Narrow" panose="020B0606020202030204" pitchFamily="34" charset="0"/>
              </a:rPr>
              <a:t>Представь себе, что ты гуляешь по городу и вдруг видишь вывеску или указатель, на котором указано имя человека. Это может быть учёный, совершивший значимое открытие в области медицины, или врач, спасший множество жизней. Давай вместе узнаем, какие интересные истории стоят за этими именами</a:t>
            </a:r>
            <a:r>
              <a:rPr lang="ru-RU" sz="36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!</a:t>
            </a:r>
            <a:endParaRPr lang="ru-RU" sz="36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36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Идя по брусчатке, мы </a:t>
            </a:r>
            <a:r>
              <a:rPr lang="ru-RU" sz="3600" dirty="0">
                <a:solidFill>
                  <a:srgbClr val="000000"/>
                </a:solidFill>
                <a:latin typeface="Arial Narrow" panose="020B0606020202030204" pitchFamily="34" charset="0"/>
              </a:rPr>
              <a:t>словно следуем по следам великих людей, представляя, как они жили и трудились. Возможно, на одной из улиц мы встретим учёного, проводящего важные исследования в своей лаборатории, или врача, оказывающего помощь нуждающимся</a:t>
            </a:r>
            <a:r>
              <a:rPr lang="ru-RU" sz="3600" dirty="0" smtClean="0">
                <a:solidFill>
                  <a:srgbClr val="000000"/>
                </a:solidFill>
                <a:latin typeface="Arial Narrow" panose="020B0606020202030204" pitchFamily="34" charset="0"/>
              </a:rPr>
              <a:t>.</a:t>
            </a:r>
            <a:endParaRPr lang="ru-RU" sz="36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pPr algn="just"/>
            <a:r>
              <a:rPr lang="ru-RU" sz="3600" dirty="0">
                <a:solidFill>
                  <a:srgbClr val="000000"/>
                </a:solidFill>
                <a:latin typeface="Arial Narrow" panose="020B0606020202030204" pitchFamily="34" charset="0"/>
              </a:rPr>
              <a:t>Начнём наше путешествие и узнаем больше о тех, кто внёс значительный вклад в историю нашей страны и города. Возможно, это вдохновит нас на собственные исследования и открытия!</a:t>
            </a:r>
            <a:br>
              <a:rPr lang="ru-RU" sz="3600" dirty="0">
                <a:solidFill>
                  <a:srgbClr val="000000"/>
                </a:solidFill>
                <a:latin typeface="Arial Narrow" panose="020B0606020202030204" pitchFamily="34" charset="0"/>
              </a:rPr>
            </a:br>
            <a:endParaRPr lang="ru-RU" sz="3600" dirty="0">
              <a:solidFill>
                <a:srgbClr val="000000"/>
              </a:solidFill>
              <a:latin typeface="Arial Narrow" panose="020B0606020202030204" pitchFamily="34" charset="0"/>
            </a:endParaRPr>
          </a:p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488408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168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7224" y="-182879"/>
            <a:ext cx="10772775" cy="1203959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3600" b="1" dirty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ПРОЕКТ «ПО УЛИЦАМ ЕКАТЕРИНБУРГА. ИГРА – ХОДИЛКА </a:t>
            </a:r>
            <a:r>
              <a:rPr lang="ru-RU" sz="36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»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365759" y="1021080"/>
            <a:ext cx="5611959" cy="560832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tx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Улицы </a:t>
            </a:r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Екатеринбурга, названные в </a:t>
            </a:r>
            <a:r>
              <a:rPr lang="ru-RU" sz="2000" b="1" dirty="0">
                <a:solidFill>
                  <a:schemeClr val="tx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честь знаменитых </a:t>
            </a:r>
            <a:r>
              <a:rPr lang="ru-RU" sz="2000" b="1" dirty="0" smtClean="0">
                <a:solidFill>
                  <a:schemeClr val="tx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ВРАЧЕЙ</a:t>
            </a:r>
          </a:p>
          <a:p>
            <a:pPr>
              <a:buFont typeface="+mj-lt"/>
              <a:buAutoNum type="arabicPeriod"/>
            </a:pP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  <a:r>
              <a:rPr lang="ru-RU" sz="2000" dirty="0">
                <a:solidFill>
                  <a:schemeClr val="tx2"/>
                </a:solidFill>
                <a:latin typeface="Arial Narrow" panose="020B0606020202030204" pitchFamily="34" charset="0"/>
              </a:rPr>
              <a:t>Кто лечит больных и помогает им становиться здоровыми? (</a:t>
            </a: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врач)                                                            2. Очень </a:t>
            </a:r>
            <a:r>
              <a:rPr lang="ru-RU" sz="2000" dirty="0">
                <a:solidFill>
                  <a:schemeClr val="tx2"/>
                </a:solidFill>
                <a:latin typeface="Arial Narrow" panose="020B0606020202030204" pitchFamily="34" charset="0"/>
              </a:rPr>
              <a:t>вкусная фамилия врача, научившегося использовать </a:t>
            </a: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пенициллин </a:t>
            </a:r>
            <a:r>
              <a:rPr lang="ru-RU" sz="2000" dirty="0">
                <a:solidFill>
                  <a:schemeClr val="tx2"/>
                </a:solidFill>
                <a:latin typeface="Arial Narrow" panose="020B0606020202030204" pitchFamily="34" charset="0"/>
              </a:rPr>
              <a:t>в полевых условиях</a:t>
            </a: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? (Пирогов Николай Иванович).                                                                 3. Прекрасный </a:t>
            </a:r>
            <a:r>
              <a:rPr lang="ru-RU" sz="2000" dirty="0">
                <a:solidFill>
                  <a:schemeClr val="tx2"/>
                </a:solidFill>
                <a:latin typeface="Arial Narrow" panose="020B0606020202030204" pitchFamily="34" charset="0"/>
              </a:rPr>
              <a:t>доктор, научивший собаку кушать по расписанию</a:t>
            </a: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? (Павлов Иван Петрович).                                  4. Кто из знаменитых врачей произнёс фразу «Лечить надо не болезнь, а больного в целом»? (Боткин Сергей Петрович).                                                                  5. </a:t>
            </a:r>
            <a:r>
              <a:rPr lang="ru-RU" sz="2000" dirty="0">
                <a:solidFill>
                  <a:schemeClr val="tx2"/>
                </a:solidFill>
                <a:latin typeface="Arial Narrow" panose="020B0606020202030204" pitchFamily="34" charset="0"/>
              </a:rPr>
              <a:t>Врач-терапевт, который создал учение об организме как о едином целом, подчиняющемся </a:t>
            </a: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воле? (</a:t>
            </a:r>
            <a:r>
              <a:rPr lang="ru-RU" sz="2000" dirty="0">
                <a:solidFill>
                  <a:schemeClr val="tx2"/>
                </a:solidFill>
                <a:latin typeface="Arial Narrow" panose="020B0606020202030204" pitchFamily="34" charset="0"/>
              </a:rPr>
              <a:t>Боткин Сергей Петрович</a:t>
            </a: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).                                              6. Кто изобрёл вакцину от </a:t>
            </a:r>
            <a:r>
              <a:rPr lang="ru-RU" sz="2000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желтушницы</a:t>
            </a: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(гепатита)?</a:t>
            </a:r>
            <a:r>
              <a:rPr lang="ru-RU" sz="2000" dirty="0">
                <a:solidFill>
                  <a:srgbClr val="242852"/>
                </a:solidFill>
                <a:latin typeface="Arial Narrow" panose="020B0606020202030204" pitchFamily="34" charset="0"/>
              </a:rPr>
              <a:t> (Боткин Сергей Петрович). </a:t>
            </a:r>
            <a:r>
              <a:rPr lang="ru-RU" sz="2000" dirty="0" smtClean="0">
                <a:solidFill>
                  <a:srgbClr val="242852"/>
                </a:solidFill>
                <a:latin typeface="Arial Narrow" panose="020B0606020202030204" pitchFamily="34" charset="0"/>
              </a:rPr>
              <a:t>                                             7. Назови правильно переулок на Уралмаше, на котором находятся медицинские учреждения врач – врачебный, медицина - …? (переулок Медицинский)</a:t>
            </a:r>
            <a:endParaRPr lang="ru-RU" sz="2000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277970" y="1021080"/>
            <a:ext cx="5639709" cy="560832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Улицы Екатеринбурга, названные в честь знаменитых </a:t>
            </a:r>
            <a:r>
              <a:rPr lang="ru-RU" b="1" dirty="0" smtClean="0">
                <a:solidFill>
                  <a:schemeClr val="tx2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УЧЁНЫХ</a:t>
            </a:r>
          </a:p>
          <a:p>
            <a:pPr>
              <a:buFont typeface="+mj-lt"/>
              <a:buAutoNum type="arabicPeriod"/>
            </a:pP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Его именем названа не только улица в Екатеринбурге, но и старейший Московский университет?(</a:t>
            </a:r>
            <a:r>
              <a:rPr lang="ru-RU" sz="2000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М.В.Ломоносов</a:t>
            </a: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).                                            2. </a:t>
            </a:r>
            <a:r>
              <a:rPr lang="ru-RU" sz="2000" dirty="0">
                <a:solidFill>
                  <a:schemeClr val="tx2"/>
                </a:solidFill>
                <a:latin typeface="Arial Narrow" panose="020B0606020202030204" pitchFamily="34" charset="0"/>
              </a:rPr>
              <a:t>Какое искусство, известное еще в Древней Руси, возродил </a:t>
            </a:r>
            <a:r>
              <a:rPr lang="ru-RU" sz="2000" dirty="0" err="1">
                <a:solidFill>
                  <a:schemeClr val="tx2"/>
                </a:solidFill>
                <a:latin typeface="Arial Narrow" panose="020B0606020202030204" pitchFamily="34" charset="0"/>
              </a:rPr>
              <a:t>М.В.Ломоносов</a:t>
            </a:r>
            <a:r>
              <a:rPr lang="ru-RU" sz="2000" dirty="0">
                <a:solidFill>
                  <a:schemeClr val="tx2"/>
                </a:solidFill>
                <a:latin typeface="Arial Narrow" panose="020B0606020202030204" pitchFamily="34" charset="0"/>
              </a:rPr>
              <a:t>? </a:t>
            </a: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(Мозаику).                             3. </a:t>
            </a:r>
            <a:r>
              <a:rPr lang="ru-RU" sz="2000" dirty="0">
                <a:solidFill>
                  <a:schemeClr val="tx2"/>
                </a:solidFill>
                <a:latin typeface="Arial Narrow" panose="020B0606020202030204" pitchFamily="34" charset="0"/>
              </a:rPr>
              <a:t>Какой вклад Михаил Ломоносов внес в науку? </a:t>
            </a: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(Основал </a:t>
            </a:r>
            <a:r>
              <a:rPr lang="ru-RU" sz="2000" dirty="0">
                <a:solidFill>
                  <a:schemeClr val="tx2"/>
                </a:solidFill>
                <a:latin typeface="Arial Narrow" panose="020B0606020202030204" pitchFamily="34" charset="0"/>
              </a:rPr>
              <a:t>первый университет в </a:t>
            </a: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России).                             4. Учёный, создавший </a:t>
            </a:r>
            <a:r>
              <a:rPr lang="ru-RU" sz="2000" dirty="0">
                <a:solidFill>
                  <a:schemeClr val="tx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периодический закон химических </a:t>
            </a: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элементов? (Менделеев Дмитрий Иванович).                                                                                    5. Как называется элемент из таблицы Менделеева из которого делают украшения? (Золото, серебро). 6. </a:t>
            </a:r>
            <a:r>
              <a:rPr lang="ru-RU" sz="2000" dirty="0">
                <a:solidFill>
                  <a:schemeClr val="tx2"/>
                </a:solidFill>
                <a:latin typeface="Arial Narrow" panose="020B0606020202030204" pitchFamily="34" charset="0"/>
              </a:rPr>
              <a:t>Кто такая Софья Ковалевская</a:t>
            </a: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? (женщина-учёный).                                                                              7. </a:t>
            </a:r>
            <a:r>
              <a:rPr lang="ru-RU" sz="2000" dirty="0">
                <a:solidFill>
                  <a:schemeClr val="tx2"/>
                </a:solidFill>
                <a:latin typeface="Arial Narrow" panose="020B0606020202030204" pitchFamily="34" charset="0"/>
              </a:rPr>
              <a:t>Какую науку изучала Софья Ковалевская? </a:t>
            </a: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(</a:t>
            </a: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  <a:ea typeface="Calibri"/>
              </a:rPr>
              <a:t>Первая </a:t>
            </a:r>
            <a:r>
              <a:rPr lang="ru-RU" sz="2000" dirty="0">
                <a:solidFill>
                  <a:schemeClr val="tx2"/>
                </a:solidFill>
                <a:latin typeface="Arial Narrow" panose="020B0606020202030204" pitchFamily="34" charset="0"/>
                <a:ea typeface="Calibri"/>
              </a:rPr>
              <a:t>в мире женщина профессор </a:t>
            </a:r>
            <a:r>
              <a:rPr lang="ru-RU" sz="2000" dirty="0" smtClean="0">
                <a:solidFill>
                  <a:schemeClr val="tx2"/>
                </a:solidFill>
                <a:latin typeface="Arial Narrow" panose="020B0606020202030204" pitchFamily="34" charset="0"/>
                <a:ea typeface="Calibri"/>
              </a:rPr>
              <a:t>математики)</a:t>
            </a:r>
            <a:endParaRPr lang="ru-RU" sz="2000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100000"/>
              </a:lnSpc>
            </a:pPr>
            <a:endParaRPr lang="ru-RU" sz="2000" dirty="0" smtClean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just">
              <a:lnSpc>
                <a:spcPct val="100000"/>
              </a:lnSpc>
            </a:pPr>
            <a:endParaRPr lang="ru-RU" sz="20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26331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168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7224" y="-182879"/>
            <a:ext cx="10772775" cy="1203959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3600" b="1" dirty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ПРОЕКТ «ПО УЛИЦАМ ЕКАТЕРИНБУРГА. ИГРА – ХОДИЛКА </a:t>
            </a:r>
            <a:r>
              <a:rPr lang="ru-RU" sz="36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»</a:t>
            </a:r>
            <a:endParaRPr lang="ru-RU" dirty="0"/>
          </a:p>
        </p:txBody>
      </p:sp>
      <p:sp>
        <p:nvSpPr>
          <p:cNvPr id="2" name="Объект 1"/>
          <p:cNvSpPr>
            <a:spLocks noGrp="1"/>
          </p:cNvSpPr>
          <p:nvPr>
            <p:ph sz="half" idx="1"/>
          </p:nvPr>
        </p:nvSpPr>
        <p:spPr>
          <a:xfrm>
            <a:off x="335280" y="1021080"/>
            <a:ext cx="5547360" cy="5608320"/>
          </a:xfrm>
        </p:spPr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Улицы Екатеринбурга, названные в честь знаменитых </a:t>
            </a:r>
            <a:r>
              <a:rPr lang="ru-RU" b="1" dirty="0" smtClean="0">
                <a:solidFill>
                  <a:schemeClr val="tx2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ИЗОБРЕТАТЕЛЕЙ</a:t>
            </a:r>
          </a:p>
          <a:p>
            <a:pPr algn="just"/>
            <a:r>
              <a:rPr lang="ru-RU" sz="20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1. </a:t>
            </a:r>
            <a:r>
              <a:rPr lang="ru-RU" sz="2000" dirty="0">
                <a:solidFill>
                  <a:srgbClr val="0C0D0E"/>
                </a:solidFill>
                <a:latin typeface="Arial Narrow" panose="020B0606020202030204" pitchFamily="34" charset="0"/>
              </a:rPr>
              <a:t>Кто такой Александр Степанович Попов</a:t>
            </a:r>
            <a:r>
              <a:rPr lang="ru-RU" sz="2000" dirty="0" smtClean="0">
                <a:solidFill>
                  <a:srgbClr val="0C0D0E"/>
                </a:solidFill>
                <a:latin typeface="Arial Narrow" panose="020B0606020202030204" pitchFamily="34" charset="0"/>
              </a:rPr>
              <a:t>? (Изобретатель радио).                                                               2. </a:t>
            </a:r>
            <a:r>
              <a:rPr lang="ru-RU" sz="2000" dirty="0">
                <a:solidFill>
                  <a:srgbClr val="0C0D0E"/>
                </a:solidFill>
                <a:latin typeface="Arial Narrow" panose="020B0606020202030204" pitchFamily="34" charset="0"/>
              </a:rPr>
              <a:t>Какую роль играло радио в жизни людей после открытия Попова? </a:t>
            </a:r>
            <a:r>
              <a:rPr lang="ru-RU" sz="2000" dirty="0" smtClean="0">
                <a:solidFill>
                  <a:srgbClr val="0C0D0E"/>
                </a:solidFill>
                <a:latin typeface="Arial Narrow" panose="020B0606020202030204" pitchFamily="34" charset="0"/>
              </a:rPr>
              <a:t>(Оно </a:t>
            </a:r>
            <a:r>
              <a:rPr lang="ru-RU" sz="2000" dirty="0">
                <a:solidFill>
                  <a:srgbClr val="0C0D0E"/>
                </a:solidFill>
                <a:latin typeface="Arial Narrow" panose="020B0606020202030204" pitchFamily="34" charset="0"/>
              </a:rPr>
              <a:t>стало средством массовой информации и </a:t>
            </a:r>
            <a:r>
              <a:rPr lang="ru-RU" sz="2000" dirty="0" smtClean="0">
                <a:solidFill>
                  <a:srgbClr val="0C0D0E"/>
                </a:solidFill>
                <a:latin typeface="Arial Narrow" panose="020B0606020202030204" pitchFamily="34" charset="0"/>
              </a:rPr>
              <a:t>общения).                                                            3. </a:t>
            </a:r>
            <a:r>
              <a:rPr lang="ru-RU" sz="2000" dirty="0">
                <a:solidFill>
                  <a:srgbClr val="333333"/>
                </a:solidFill>
                <a:latin typeface="Arial Narrow" panose="020B0606020202030204" pitchFamily="34" charset="0"/>
              </a:rPr>
              <a:t>Что изобрёл Можайский</a:t>
            </a:r>
            <a:r>
              <a:rPr lang="ru-RU" sz="2000" dirty="0" smtClean="0">
                <a:solidFill>
                  <a:srgbClr val="333333"/>
                </a:solidFill>
                <a:latin typeface="Arial Narrow" panose="020B0606020202030204" pitchFamily="34" charset="0"/>
              </a:rPr>
              <a:t>? (Самолёт).                       4. </a:t>
            </a:r>
            <a:r>
              <a:rPr lang="ru-RU" sz="2000" dirty="0">
                <a:solidFill>
                  <a:srgbClr val="333333"/>
                </a:solidFill>
                <a:latin typeface="Arial Narrow" panose="020B0606020202030204" pitchFamily="34" charset="0"/>
              </a:rPr>
              <a:t>Почему Можайский решил создать летательный аппарат</a:t>
            </a:r>
            <a:r>
              <a:rPr lang="ru-RU" sz="2000" dirty="0" smtClean="0">
                <a:solidFill>
                  <a:srgbClr val="333333"/>
                </a:solidFill>
                <a:latin typeface="Arial Narrow" panose="020B0606020202030204" pitchFamily="34" charset="0"/>
              </a:rPr>
              <a:t>? (</a:t>
            </a:r>
            <a:r>
              <a:rPr lang="ru-RU" sz="2000" dirty="0">
                <a:solidFill>
                  <a:srgbClr val="333333"/>
                </a:solidFill>
                <a:latin typeface="Arial Narrow" panose="020B0606020202030204" pitchFamily="34" charset="0"/>
              </a:rPr>
              <a:t>Стремление к господству над воздушной </a:t>
            </a:r>
            <a:r>
              <a:rPr lang="ru-RU" sz="2000" dirty="0" smtClean="0">
                <a:solidFill>
                  <a:srgbClr val="333333"/>
                </a:solidFill>
                <a:latin typeface="Arial Narrow" panose="020B0606020202030204" pitchFamily="34" charset="0"/>
              </a:rPr>
              <a:t>стихией, возможное </a:t>
            </a:r>
            <a:r>
              <a:rPr lang="ru-RU" sz="2000" dirty="0">
                <a:solidFill>
                  <a:srgbClr val="333333"/>
                </a:solidFill>
                <a:latin typeface="Arial Narrow" panose="020B0606020202030204" pitchFamily="34" charset="0"/>
              </a:rPr>
              <a:t>военное применение</a:t>
            </a:r>
            <a:r>
              <a:rPr lang="ru-RU" sz="2000" dirty="0" smtClean="0">
                <a:solidFill>
                  <a:srgbClr val="333333"/>
                </a:solidFill>
                <a:latin typeface="Arial Narrow" panose="020B0606020202030204" pitchFamily="34" charset="0"/>
              </a:rPr>
              <a:t>).                             5. </a:t>
            </a:r>
            <a:r>
              <a:rPr lang="ru-RU" sz="2000" dirty="0">
                <a:solidFill>
                  <a:srgbClr val="333333"/>
                </a:solidFill>
                <a:latin typeface="Arial Narrow" panose="020B0606020202030204" pitchFamily="34" charset="0"/>
              </a:rPr>
              <a:t>Как назывался первый самолёт Можайского</a:t>
            </a:r>
            <a:r>
              <a:rPr lang="ru-RU" sz="2000" dirty="0" smtClean="0">
                <a:solidFill>
                  <a:srgbClr val="333333"/>
                </a:solidFill>
                <a:latin typeface="Arial Narrow" panose="020B0606020202030204" pitchFamily="34" charset="0"/>
              </a:rPr>
              <a:t>? (Жар-птица).                                                                                           6. Памятник какому изобретению находится </a:t>
            </a:r>
            <a:r>
              <a:rPr lang="ru-RU" sz="2000" dirty="0">
                <a:solidFill>
                  <a:srgbClr val="333333"/>
                </a:solidFill>
                <a:latin typeface="Arial Narrow" panose="020B0606020202030204" pitchFamily="34" charset="0"/>
              </a:rPr>
              <a:t>на площади перед Дворцом культуры </a:t>
            </a:r>
            <a:r>
              <a:rPr lang="ru-RU" sz="2000" dirty="0" smtClean="0">
                <a:solidFill>
                  <a:srgbClr val="333333"/>
                </a:solidFill>
                <a:latin typeface="Arial Narrow" panose="020B0606020202030204" pitchFamily="34" charset="0"/>
              </a:rPr>
              <a:t>железнодорожников? (</a:t>
            </a:r>
            <a:r>
              <a:rPr lang="ru-RU" sz="2000" dirty="0" err="1" smtClean="0">
                <a:solidFill>
                  <a:srgbClr val="333333"/>
                </a:solidFill>
                <a:latin typeface="Arial Narrow" panose="020B0606020202030204" pitchFamily="34" charset="0"/>
              </a:rPr>
              <a:t>Певому</a:t>
            </a:r>
            <a:r>
              <a:rPr lang="ru-RU" sz="2000" dirty="0" smtClean="0">
                <a:solidFill>
                  <a:srgbClr val="333333"/>
                </a:solidFill>
                <a:latin typeface="Arial Narrow" panose="020B0606020202030204" pitchFamily="34" charset="0"/>
              </a:rPr>
              <a:t> паровозу)                                       7. Создатели первого паровоза и первой железной дороги? (Отец и сын Черепановы)</a:t>
            </a:r>
          </a:p>
          <a:p>
            <a:pPr algn="just"/>
            <a:endParaRPr lang="ru-RU" sz="2000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6228184" y="1021080"/>
            <a:ext cx="5618271" cy="5608320"/>
          </a:xfrm>
        </p:spPr>
        <p:txBody>
          <a:bodyPr/>
          <a:lstStyle/>
          <a:p>
            <a:pPr algn="ctr"/>
            <a:r>
              <a:rPr lang="ru-RU" b="1" dirty="0">
                <a:solidFill>
                  <a:schemeClr val="tx2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Улицы Екатеринбурга, названные в честь знаменитых </a:t>
            </a:r>
            <a:r>
              <a:rPr lang="ru-RU" b="1" dirty="0" smtClean="0">
                <a:solidFill>
                  <a:schemeClr val="tx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АКАДЕМИКОВ</a:t>
            </a:r>
          </a:p>
          <a:p>
            <a:pPr algn="just"/>
            <a:r>
              <a:rPr lang="ru-RU" sz="2000" dirty="0" smtClean="0">
                <a:solidFill>
                  <a:srgbClr val="0C0D0E"/>
                </a:solidFill>
                <a:latin typeface="Arial Narrow" panose="020B0606020202030204" pitchFamily="34" charset="0"/>
              </a:rPr>
              <a:t>1. Почему </a:t>
            </a:r>
            <a:r>
              <a:rPr lang="ru-RU" sz="2000" dirty="0">
                <a:solidFill>
                  <a:srgbClr val="0C0D0E"/>
                </a:solidFill>
                <a:latin typeface="Arial Narrow" panose="020B0606020202030204" pitchFamily="34" charset="0"/>
              </a:rPr>
              <a:t>улица названа в честь академика Бардина</a:t>
            </a:r>
            <a:r>
              <a:rPr lang="ru-RU" sz="2000" dirty="0" smtClean="0">
                <a:solidFill>
                  <a:srgbClr val="0C0D0E"/>
                </a:solidFill>
                <a:latin typeface="Arial Narrow" panose="020B0606020202030204" pitchFamily="34" charset="0"/>
              </a:rPr>
              <a:t>? (</a:t>
            </a:r>
            <a:r>
              <a:rPr lang="ru-RU" sz="2000" dirty="0">
                <a:solidFill>
                  <a:srgbClr val="0C0D0E"/>
                </a:solidFill>
                <a:latin typeface="Arial Narrow" panose="020B0606020202030204" pitchFamily="34" charset="0"/>
              </a:rPr>
              <a:t>За его вклад в развитие науки и технологий</a:t>
            </a:r>
            <a:r>
              <a:rPr lang="ru-RU" sz="2000" dirty="0" smtClean="0">
                <a:solidFill>
                  <a:srgbClr val="0C0D0E"/>
                </a:solidFill>
                <a:latin typeface="Arial Narrow" panose="020B0606020202030204" pitchFamily="34" charset="0"/>
              </a:rPr>
              <a:t>).                       2. </a:t>
            </a:r>
            <a:r>
              <a:rPr lang="ru-RU" sz="2000" dirty="0">
                <a:solidFill>
                  <a:srgbClr val="0C0D0E"/>
                </a:solidFill>
                <a:latin typeface="Arial Narrow" panose="020B0606020202030204" pitchFamily="34" charset="0"/>
              </a:rPr>
              <a:t>Какую знаменитую награду получил Бардин за свои исследования? </a:t>
            </a:r>
            <a:r>
              <a:rPr lang="ru-RU" sz="2000" dirty="0" smtClean="0">
                <a:solidFill>
                  <a:srgbClr val="0C0D0E"/>
                </a:solidFill>
                <a:latin typeface="Arial Narrow" panose="020B0606020202030204" pitchFamily="34" charset="0"/>
              </a:rPr>
              <a:t>(2 Нобелевские премии).                                  3.</a:t>
            </a:r>
            <a:r>
              <a:rPr lang="ru-RU" sz="2000" dirty="0">
                <a:solidFill>
                  <a:srgbClr val="0C0D0E"/>
                </a:solidFill>
                <a:latin typeface="Arial Narrow" panose="020B0606020202030204" pitchFamily="34" charset="0"/>
              </a:rPr>
              <a:t> Почему улица названа в честь академика Бардина? </a:t>
            </a:r>
            <a:r>
              <a:rPr lang="ru-RU" sz="2000" dirty="0" smtClean="0">
                <a:solidFill>
                  <a:srgbClr val="0C0D0E"/>
                </a:solidFill>
                <a:latin typeface="Arial Narrow" panose="020B0606020202030204" pitchFamily="34" charset="0"/>
              </a:rPr>
              <a:t>(За </a:t>
            </a:r>
            <a:r>
              <a:rPr lang="ru-RU" sz="2000" dirty="0">
                <a:solidFill>
                  <a:srgbClr val="0C0D0E"/>
                </a:solidFill>
                <a:latin typeface="Arial Narrow" panose="020B0606020202030204" pitchFamily="34" charset="0"/>
              </a:rPr>
              <a:t>его вклад в развитие науки и </a:t>
            </a:r>
            <a:r>
              <a:rPr lang="ru-RU" sz="2000" dirty="0" smtClean="0">
                <a:solidFill>
                  <a:srgbClr val="0C0D0E"/>
                </a:solidFill>
                <a:latin typeface="Arial Narrow" panose="020B0606020202030204" pitchFamily="34" charset="0"/>
              </a:rPr>
              <a:t>технологий).                                 4. </a:t>
            </a:r>
            <a:r>
              <a:rPr lang="ru-RU" sz="2000" dirty="0">
                <a:solidFill>
                  <a:srgbClr val="333333"/>
                </a:solidFill>
                <a:latin typeface="Arial Narrow" panose="020B0606020202030204" pitchFamily="34" charset="0"/>
              </a:rPr>
              <a:t>Под руководством </a:t>
            </a:r>
            <a:r>
              <a:rPr lang="ru-RU" sz="2000" dirty="0" smtClean="0">
                <a:solidFill>
                  <a:srgbClr val="333333"/>
                </a:solidFill>
                <a:latin typeface="Arial Narrow" panose="020B0606020202030204" pitchFamily="34" charset="0"/>
              </a:rPr>
              <a:t>этого академика собаки </a:t>
            </a:r>
            <a:r>
              <a:rPr lang="ru-RU" sz="2000" dirty="0">
                <a:solidFill>
                  <a:srgbClr val="333333"/>
                </a:solidFill>
                <a:latin typeface="Arial Narrow" panose="020B0606020202030204" pitchFamily="34" charset="0"/>
              </a:rPr>
              <a:t>Ветерок и Уголёк провели в космическом полёте 22 дня и благополучно вернулись на </a:t>
            </a:r>
            <a:r>
              <a:rPr lang="ru-RU" sz="2000" dirty="0" smtClean="0">
                <a:solidFill>
                  <a:srgbClr val="333333"/>
                </a:solidFill>
                <a:latin typeface="Arial Narrow" panose="020B0606020202030204" pitchFamily="34" charset="0"/>
              </a:rPr>
              <a:t>землю? (Парин Василий Васильевич).                                                                           5. Чьи изобретения помогли людям соблюдать чистоту тела? (</a:t>
            </a:r>
            <a:r>
              <a:rPr lang="ru-RU" sz="2000" dirty="0" err="1" smtClean="0">
                <a:solidFill>
                  <a:srgbClr val="333333"/>
                </a:solidFill>
                <a:latin typeface="Arial Narrow" panose="020B0606020202030204" pitchFamily="34" charset="0"/>
              </a:rPr>
              <a:t>Меделеев</a:t>
            </a:r>
            <a:r>
              <a:rPr lang="ru-RU" sz="2000" dirty="0" smtClean="0">
                <a:solidFill>
                  <a:srgbClr val="333333"/>
                </a:solidFill>
                <a:latin typeface="Arial Narrow" panose="020B0606020202030204" pitchFamily="34" charset="0"/>
              </a:rPr>
              <a:t> Д.И. мыло, шампунь).          6. У какого академика самая сладкая фамилия? (Сахаров Андрей Дмитриевич)                                        7. Какое самое страшное оружие изобрёл Сахаров Андрей Дмитриевич? (Ядерное оружие).</a:t>
            </a:r>
            <a:endParaRPr lang="ru-RU" sz="2000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4301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168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7224" y="150125"/>
            <a:ext cx="10772775" cy="968991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3600" b="1" dirty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ПРОЕКТ «ПО УЛИЦАМ ЕКАТЕРИНБУРГА. ИГРА – ХОДИЛКА </a:t>
            </a:r>
            <a:r>
              <a:rPr lang="ru-RU" sz="36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»</a:t>
            </a:r>
            <a:endParaRPr lang="ru-RU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29" y="1266487"/>
            <a:ext cx="2743199" cy="36454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097911"/>
            <a:ext cx="2834770" cy="37671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050" name="Picture 2" descr="C:\Users\1\Desktop\Конкурсы\Конкурсы 2025-2026\По улицам Екатеринбурга\466551a4-a2f3-4f21-a1f3-348e756f01dc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942" y="2852382"/>
            <a:ext cx="2791530" cy="37096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1\Desktop\Конкурсы\Конкурсы 2025-2026\По улицам Екатеринбурга\3f9cf353-1b4d-4d2c-a7d6-74ce0b80d0c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069357" y="2852382"/>
            <a:ext cx="2791530" cy="37096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5159675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168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7224" y="182881"/>
            <a:ext cx="10772775" cy="109728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</a:rPr>
              <a:t>Филиал МБДОУ – детского сада «Детство» детский сад № 40/228</a:t>
            </a:r>
            <a:endParaRPr lang="ru-RU" sz="3200" b="1" dirty="0">
              <a:solidFill>
                <a:schemeClr val="tx2"/>
              </a:solidFill>
            </a:endParaRPr>
          </a:p>
        </p:txBody>
      </p:sp>
      <p:sp>
        <p:nvSpPr>
          <p:cNvPr id="2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2952066" y="1463042"/>
            <a:ext cx="5662127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 Narrow" panose="020B0606020202030204" pitchFamily="34" charset="0"/>
                <a:ea typeface="Liberation Serif" charset="-52"/>
                <a:cs typeface="Times New Roman" panose="02020603050405020304" pitchFamily="18" charset="0"/>
              </a:rPr>
              <a:t>Городской конкурс-фестиваль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kumimoji="0" lang="ru-RU" altLang="ru-RU" sz="2800" b="1" i="0" u="none" strike="noStrike" cap="none" normalizeH="0" baseline="0" dirty="0" smtClean="0" bmk="">
                <a:ln>
                  <a:noFill/>
                </a:ln>
                <a:solidFill>
                  <a:schemeClr val="tx2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 улицам города Екатеринбурга»</a:t>
            </a:r>
            <a:r>
              <a:rPr kumimoji="0" lang="ru-RU" altLang="ru-RU" sz="2800" b="1" i="0" u="none" strike="noStrike" cap="none" normalizeH="0" baseline="0" dirty="0" smtClean="0" bmk="_Hlk201749091">
                <a:ln>
                  <a:noFill/>
                </a:ln>
                <a:solidFill>
                  <a:schemeClr val="tx2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 Narrow" panose="020B0606020202030204" pitchFamily="34" charset="0"/>
                <a:ea typeface="Liberation Serif" charset="-52"/>
                <a:cs typeface="Times New Roman" panose="02020603050405020304" pitchFamily="18" charset="0"/>
              </a:rPr>
              <a:t>для воспитанников </a:t>
            </a:r>
            <a:r>
              <a:rPr kumimoji="0" lang="ru-RU" altLang="ru-RU" sz="2800" b="1" i="1" u="sng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 Narrow" panose="020B0606020202030204" pitchFamily="34" charset="0"/>
                <a:ea typeface="Liberation Serif" charset="-52"/>
                <a:cs typeface="Times New Roman" panose="02020603050405020304" pitchFamily="18" charset="0"/>
              </a:rPr>
              <a:t>  6-7 лет</a:t>
            </a:r>
            <a:endParaRPr kumimoji="0" lang="ru-RU" altLang="ru-RU" sz="2800" b="1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 Narrow" panose="020B0606020202030204" pitchFamily="34" charset="0"/>
            </a:endParaRPr>
          </a:p>
        </p:txBody>
      </p:sp>
      <p:sp>
        <p:nvSpPr>
          <p:cNvPr id="7" name="Rectangle 1"/>
          <p:cNvSpPr txBox="1">
            <a:spLocks noChangeArrowheads="1"/>
          </p:cNvSpPr>
          <p:nvPr/>
        </p:nvSpPr>
        <p:spPr bwMode="auto">
          <a:xfrm>
            <a:off x="684430" y="3096710"/>
            <a:ext cx="1083598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sz="3600" b="1" spc="-120" dirty="0">
                <a:solidFill>
                  <a:schemeClr val="tx2"/>
                </a:solidFill>
                <a:latin typeface="Arial Narrow" panose="020B0606020202030204" pitchFamily="34" charset="0"/>
                <a:ea typeface="+mj-ea"/>
                <a:cs typeface="+mj-cs"/>
              </a:rPr>
              <a:t>ПРОЕКТ </a:t>
            </a:r>
            <a:r>
              <a:rPr lang="ru-RU" sz="3600" b="1" spc="-120" dirty="0" smtClean="0">
                <a:solidFill>
                  <a:schemeClr val="tx2"/>
                </a:solidFill>
                <a:latin typeface="Arial Narrow" panose="020B0606020202030204" pitchFamily="34" charset="0"/>
                <a:ea typeface="+mj-ea"/>
                <a:cs typeface="+mj-cs"/>
              </a:rPr>
              <a:t>«ПО </a:t>
            </a:r>
            <a:r>
              <a:rPr lang="ru-RU" sz="3600" b="1" spc="-120" dirty="0">
                <a:solidFill>
                  <a:schemeClr val="tx2"/>
                </a:solidFill>
                <a:latin typeface="Arial Narrow" panose="020B0606020202030204" pitchFamily="34" charset="0"/>
                <a:ea typeface="+mj-ea"/>
                <a:cs typeface="+mj-cs"/>
              </a:rPr>
              <a:t>УЛИЦАМ </a:t>
            </a:r>
            <a:r>
              <a:rPr lang="ru-RU" sz="3600" b="1" spc="-120" dirty="0" smtClean="0">
                <a:solidFill>
                  <a:schemeClr val="tx2"/>
                </a:solidFill>
                <a:latin typeface="Arial Narrow" panose="020B0606020202030204" pitchFamily="34" charset="0"/>
                <a:ea typeface="+mj-ea"/>
                <a:cs typeface="+mj-cs"/>
              </a:rPr>
              <a:t>ЕКАТЕРИНБУРГА. </a:t>
            </a:r>
            <a:r>
              <a:rPr lang="ru-RU" sz="3600" b="1" spc="-120" dirty="0">
                <a:solidFill>
                  <a:srgbClr val="242852"/>
                </a:solidFill>
                <a:latin typeface="Arial Narrow" panose="020B0606020202030204" pitchFamily="34" charset="0"/>
              </a:rPr>
              <a:t>ИГРА – ХОДИЛКА </a:t>
            </a:r>
            <a:r>
              <a:rPr lang="ru-RU" sz="3600" b="1" spc="-120" dirty="0" smtClean="0">
                <a:solidFill>
                  <a:schemeClr val="tx2"/>
                </a:solidFill>
                <a:latin typeface="Arial Narrow" panose="020B0606020202030204" pitchFamily="34" charset="0"/>
                <a:ea typeface="+mj-ea"/>
                <a:cs typeface="+mj-cs"/>
              </a:rPr>
              <a:t>»</a:t>
            </a:r>
            <a:endParaRPr lang="ru-RU" altLang="ru-RU" sz="3600" b="1" dirty="0" smtClean="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8" name="Rectangle 1"/>
          <p:cNvSpPr txBox="1">
            <a:spLocks noChangeArrowheads="1"/>
          </p:cNvSpPr>
          <p:nvPr/>
        </p:nvSpPr>
        <p:spPr bwMode="auto">
          <a:xfrm>
            <a:off x="4130041" y="2487127"/>
            <a:ext cx="7574278" cy="48320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>
            <a:lvl1pPr marL="91440" indent="-91440" algn="l" defTabSz="914400" rtl="0" eaLnBrk="1" latinLnBrk="0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0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2800" b="1" dirty="0" smtClean="0">
              <a:solidFill>
                <a:schemeClr val="tx2"/>
              </a:solidFill>
              <a:latin typeface="Arial Narrow" panose="020B0606020202030204" pitchFamily="34" charset="0"/>
              <a:ea typeface="Liberation Serif" charset="-52"/>
              <a:cs typeface="Times New Roman" panose="02020603050405020304" pitchFamily="18" charset="0"/>
            </a:endParaRPr>
          </a:p>
          <a:p>
            <a:pPr mar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2800" b="1" dirty="0">
              <a:solidFill>
                <a:schemeClr val="tx2"/>
              </a:solidFill>
              <a:latin typeface="Arial Narrow" panose="020B0606020202030204" pitchFamily="34" charset="0"/>
              <a:ea typeface="Liberation Serif" charset="-52"/>
              <a:cs typeface="Times New Roman" panose="02020603050405020304" pitchFamily="18" charset="0"/>
            </a:endParaRPr>
          </a:p>
          <a:p>
            <a:pPr mar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2800" b="1" dirty="0" smtClean="0">
              <a:solidFill>
                <a:schemeClr val="tx2"/>
              </a:solidFill>
              <a:latin typeface="Arial Narrow" panose="020B0606020202030204" pitchFamily="34" charset="0"/>
              <a:ea typeface="Liberation Serif" charset="-52"/>
              <a:cs typeface="Times New Roman" panose="02020603050405020304" pitchFamily="18" charset="0"/>
            </a:endParaRPr>
          </a:p>
          <a:p>
            <a:pPr mar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2800" b="1" dirty="0">
              <a:solidFill>
                <a:schemeClr val="tx2"/>
              </a:solidFill>
              <a:latin typeface="Arial Narrow" panose="020B0606020202030204" pitchFamily="34" charset="0"/>
              <a:ea typeface="Liberation Serif" charset="-52"/>
              <a:cs typeface="Times New Roman" panose="02020603050405020304" pitchFamily="18" charset="0"/>
            </a:endParaRPr>
          </a:p>
          <a:p>
            <a:pPr mar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2800" b="1" dirty="0" smtClean="0">
              <a:solidFill>
                <a:schemeClr val="tx2"/>
              </a:solidFill>
              <a:latin typeface="Arial Narrow" panose="020B0606020202030204" pitchFamily="34" charset="0"/>
              <a:ea typeface="Liberation Serif" charset="-52"/>
              <a:cs typeface="Times New Roman" panose="02020603050405020304" pitchFamily="18" charset="0"/>
            </a:endParaRPr>
          </a:p>
          <a:p>
            <a:pPr mar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800" b="1" dirty="0" smtClean="0">
                <a:solidFill>
                  <a:schemeClr val="tx2"/>
                </a:solidFill>
                <a:latin typeface="Arial Narrow" panose="020B0606020202030204" pitchFamily="34" charset="0"/>
                <a:ea typeface="Liberation Serif" charset="-52"/>
                <a:cs typeface="Times New Roman" panose="02020603050405020304" pitchFamily="18" charset="0"/>
              </a:rPr>
              <a:t>Проект выполнили:</a:t>
            </a:r>
          </a:p>
          <a:p>
            <a:pPr mar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800" b="1" dirty="0" err="1" smtClean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Онянова</a:t>
            </a:r>
            <a:r>
              <a:rPr lang="ru-RU" altLang="ru-RU" sz="2800" b="1" dirty="0" smtClean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Е.С., воспитатель,</a:t>
            </a:r>
          </a:p>
          <a:p>
            <a:pPr mar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800" b="1" dirty="0" err="1" smtClean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Рахманкулова</a:t>
            </a:r>
            <a:r>
              <a:rPr lang="ru-RU" altLang="ru-RU" sz="2800" b="1" dirty="0" smtClean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А.В., педагог-психолог, воспитанники подготовительной к школе группы,</a:t>
            </a:r>
          </a:p>
          <a:p>
            <a:pPr mar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ru-RU" altLang="ru-RU" sz="2800" b="1" dirty="0" smtClean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родители</a:t>
            </a:r>
            <a:r>
              <a:rPr lang="ru-RU" altLang="ru-RU" sz="2800" b="1" dirty="0" smtClean="0">
                <a:solidFill>
                  <a:srgbClr val="24285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>
                <a:solidFill>
                  <a:srgbClr val="24285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подготовительной к школе группы</a:t>
            </a:r>
            <a:r>
              <a:rPr lang="ru-RU" altLang="ru-RU" sz="2800" b="1" dirty="0" smtClean="0">
                <a:solidFill>
                  <a:schemeClr val="tx2"/>
                </a:solidFill>
                <a:latin typeface="Arial Narrow" panose="020B0606020202030204" pitchFamily="34" charset="0"/>
                <a:cs typeface="Times New Roman" panose="02020603050405020304" pitchFamily="18" charset="0"/>
              </a:rPr>
              <a:t> </a:t>
            </a:r>
          </a:p>
          <a:p>
            <a:pPr marL="0" indent="0" algn="r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ru-RU" altLang="ru-RU" sz="2800" b="1" dirty="0" smtClean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17699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168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7224" y="1"/>
            <a:ext cx="10772775" cy="872647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3600" b="1" dirty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ПРОЕКТ «ПО УЛИЦАМ ЕКАТЕРИНБУРГА. ИГРА – ХОДИЛКА </a:t>
            </a:r>
            <a:r>
              <a:rPr lang="ru-RU" sz="36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»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6656" y="1005840"/>
            <a:ext cx="10753725" cy="652272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8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Цель: </a:t>
            </a:r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знакомство с деятельностью известных людей, в честь которых названы улицы Екатеринбурга.</a:t>
            </a:r>
          </a:p>
          <a:p>
            <a:pPr algn="just"/>
            <a:r>
              <a:rPr lang="ru-RU" sz="28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Задачи: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>Собрать информацию о названиях </a:t>
            </a:r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улиц.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Познакомиться </a:t>
            </a: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>с историей </a:t>
            </a:r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города.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Познакомиться </a:t>
            </a: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>с биографией людей, чьи имена присвоены улицам. </a:t>
            </a:r>
            <a:endParaRPr lang="ru-RU" sz="2800" dirty="0" smtClean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Способствовать </a:t>
            </a: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>популяризации знаний о нашем городе</a:t>
            </a:r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>Создать </a:t>
            </a:r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игру - </a:t>
            </a:r>
            <a:r>
              <a:rPr lang="ru-RU" sz="2800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ходилку</a:t>
            </a:r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, </a:t>
            </a: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>содержащую сведения об улицах носящих имена </a:t>
            </a:r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известных людей.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  <a:r>
              <a:rPr lang="ru-RU" sz="2800" b="1" dirty="0">
                <a:solidFill>
                  <a:schemeClr val="tx2"/>
                </a:solidFill>
                <a:latin typeface="Arial Narrow" panose="020B0606020202030204" pitchFamily="34" charset="0"/>
              </a:rPr>
              <a:t>Задачи работы с родителями:</a:t>
            </a:r>
            <a:endParaRPr lang="ru-RU" sz="2800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1.  </a:t>
            </a: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>Активизировать желание родителей участвовать в жизни группы совместно с воспитателями и детьми.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2. Привлечь </a:t>
            </a: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>родителей к изготовлению </a:t>
            </a:r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игры-</a:t>
            </a:r>
            <a:r>
              <a:rPr lang="ru-RU" sz="2800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ходилки</a:t>
            </a:r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, составлению вопросов к ней.</a:t>
            </a:r>
            <a:endParaRPr lang="ru-RU" sz="2800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Arial Narrow" panose="020B0606020202030204" pitchFamily="34" charset="0"/>
              </a:rPr>
              <a:t> </a:t>
            </a:r>
          </a:p>
        </p:txBody>
      </p:sp>
    </p:spTree>
    <p:extLst>
      <p:ext uri="{BB962C8B-B14F-4D97-AF65-F5344CB8AC3E}">
        <p14:creationId xmlns:p14="http://schemas.microsoft.com/office/powerpoint/2010/main" val="21083834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168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7224" y="1"/>
            <a:ext cx="10772775" cy="872647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3600" b="1" dirty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ПРОЕКТ «ПО УЛИЦАМ ЕКАТЕРИНБУРГА. ИГРА – ХОДИЛКА </a:t>
            </a:r>
            <a:r>
              <a:rPr lang="ru-RU" sz="36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»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6656" y="872648"/>
            <a:ext cx="10753725" cy="5695792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Актуальность:</a:t>
            </a:r>
          </a:p>
          <a:p>
            <a:pPr algn="just"/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Гуляя по Екатеринбургу, можно встретить немало улиц, связанных с именами известных русских (российских) врачей, ученых, </a:t>
            </a:r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изобретателей и не только. </a:t>
            </a: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>«Знать о людях, именами которых названы улицы городов, означает знать историю и культуру страны, где ты живёшь, знать её народ».</a:t>
            </a:r>
          </a:p>
          <a:p>
            <a:pPr algn="just"/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>"Если человек не любит старые дома, старые улицы, пусть даже и плохонькие, значит, у него нет любви к своему городу. Если человек равнодушен к памятникам истории своей страны, значит, он равнодушен к своей стране" – сказал академик Д.С. Лихачев.</a:t>
            </a:r>
          </a:p>
          <a:p>
            <a:pPr algn="just"/>
            <a:endParaRPr lang="ru-RU" sz="28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875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168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7224" y="1"/>
            <a:ext cx="10772775" cy="872647"/>
          </a:xfrm>
        </p:spPr>
        <p:txBody>
          <a:bodyPr/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3600" b="1" dirty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ПРОЕКТ «ПО УЛИЦАМ ЕКАТЕРИНБУРГА. ИГРА – ХОДИЛКА </a:t>
            </a:r>
            <a:r>
              <a:rPr lang="ru-RU" sz="36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»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76656" y="1188720"/>
            <a:ext cx="10753725" cy="5196840"/>
          </a:xfrm>
        </p:spPr>
        <p:txBody>
          <a:bodyPr/>
          <a:lstStyle/>
          <a:p>
            <a:r>
              <a:rPr lang="ru-RU" sz="28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ПРОДУКТ ПРОЕКТА: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Карточки «Екатеринбург Тогда и сейчас»</a:t>
            </a:r>
            <a:endParaRPr lang="ru-RU" sz="2800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Буклет «Достопримечательности нашего-города»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Проект «Достопримечательности </a:t>
            </a:r>
            <a:r>
              <a:rPr lang="ru-RU" sz="2800" dirty="0">
                <a:solidFill>
                  <a:schemeClr val="tx2"/>
                </a:solidFill>
                <a:latin typeface="Arial Narrow" panose="020B0606020202030204" pitchFamily="34" charset="0"/>
              </a:rPr>
              <a:t>нашего </a:t>
            </a:r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города»</a:t>
            </a:r>
            <a:endParaRPr lang="ru-RU" sz="2800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Буклет Маршруты выходного дня</a:t>
            </a:r>
            <a:endParaRPr lang="ru-RU" sz="2800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Кроссворд о достопримечательностях города «</a:t>
            </a:r>
            <a:r>
              <a:rPr lang="ru-RU" sz="2800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Квизум</a:t>
            </a:r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  <a:r>
              <a:rPr lang="ru-RU" sz="2800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Кидс</a:t>
            </a:r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»</a:t>
            </a:r>
          </a:p>
          <a:p>
            <a:r>
              <a:rPr lang="ru-RU" sz="2800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Своя игра «Знакомые и незнакомые скульптурные объекты»</a:t>
            </a:r>
          </a:p>
          <a:p>
            <a:r>
              <a:rPr lang="ru-RU" sz="28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Игра – </a:t>
            </a:r>
            <a:r>
              <a:rPr lang="ru-RU" sz="2800" b="1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ходилка</a:t>
            </a:r>
            <a:r>
              <a:rPr lang="ru-RU" sz="28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«По улицам Екатеринбурга»</a:t>
            </a:r>
            <a:endParaRPr lang="ru-RU" sz="2800" b="1" dirty="0">
              <a:solidFill>
                <a:schemeClr val="tx2"/>
              </a:solidFill>
              <a:latin typeface="Arial Narrow" panose="020B0606020202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endParaRPr lang="ru-RU" b="1" dirty="0" smtClean="0">
              <a:latin typeface="Arial Narrow" panose="020B060602020203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34658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168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3600" b="1" dirty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ПРОЕКТ «ПО УЛИЦАМ ЕКАТЕРИНБУРГА. ИГРА – </a:t>
            </a:r>
            <a:r>
              <a:rPr lang="ru-RU" sz="36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ХОДИЛКА»</a:t>
            </a:r>
            <a:br>
              <a:rPr lang="ru-RU" sz="36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</a:br>
            <a:r>
              <a:rPr lang="ru-RU" sz="2400" b="1" spc="0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  <a:ea typeface="+mn-ea"/>
                <a:cs typeface="+mn-cs"/>
              </a:rPr>
              <a:t>ПРОДУКТ ПРОЕКТА</a:t>
            </a:r>
            <a:endParaRPr lang="ru-RU" dirty="0"/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2800" cap="none" dirty="0">
                <a:solidFill>
                  <a:srgbClr val="242852"/>
                </a:solidFill>
                <a:latin typeface="Arial Narrow" panose="020B0606020202030204" pitchFamily="34" charset="0"/>
              </a:rPr>
              <a:t>Маршруты выходного дня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b="1" dirty="0" smtClean="0">
              <a:latin typeface="Arial Narrow" panose="020B0606020202030204" pitchFamily="34" charset="0"/>
            </a:endParaRPr>
          </a:p>
          <a:p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6165238" y="1852341"/>
            <a:ext cx="5711952" cy="1099651"/>
          </a:xfrm>
        </p:spPr>
        <p:txBody>
          <a:bodyPr>
            <a:normAutofit/>
          </a:bodyPr>
          <a:lstStyle/>
          <a:p>
            <a:pPr algn="ctr"/>
            <a:r>
              <a:rPr lang="ru-RU" sz="2800" cap="none" dirty="0">
                <a:solidFill>
                  <a:srgbClr val="242852"/>
                </a:solidFill>
                <a:latin typeface="Arial Narrow" panose="020B0606020202030204" pitchFamily="34" charset="0"/>
              </a:rPr>
              <a:t>Достопримечательности нашего-города</a:t>
            </a:r>
            <a:endParaRPr lang="ru-RU" dirty="0"/>
          </a:p>
        </p:txBody>
      </p:sp>
      <p:pic>
        <p:nvPicPr>
          <p:cNvPr id="13" name="Объект 12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126" y="2761373"/>
            <a:ext cx="5485082" cy="38782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753" y="2761373"/>
            <a:ext cx="5524324" cy="39060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26601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168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3600" b="1" dirty="0">
                <a:solidFill>
                  <a:schemeClr val="tx2"/>
                </a:solidFill>
                <a:latin typeface="Arial Narrow" panose="020B0606020202030204" pitchFamily="34" charset="0"/>
                <a:ea typeface="+mn-ea"/>
                <a:cs typeface="+mn-cs"/>
              </a:rPr>
              <a:t>ПРОЕКТ «ПО УЛИЦАМ ЕКАТЕРИНБУРГА. ИГРА – </a:t>
            </a:r>
            <a:r>
              <a:rPr lang="ru-RU" sz="3600" b="1" dirty="0" smtClean="0">
                <a:solidFill>
                  <a:schemeClr val="tx2"/>
                </a:solidFill>
                <a:latin typeface="Arial Narrow" panose="020B0606020202030204" pitchFamily="34" charset="0"/>
                <a:ea typeface="+mn-ea"/>
                <a:cs typeface="+mn-cs"/>
              </a:rPr>
              <a:t>ХОДИЛКА»</a:t>
            </a:r>
            <a:br>
              <a:rPr lang="ru-RU" sz="3600" b="1" dirty="0" smtClean="0">
                <a:solidFill>
                  <a:schemeClr val="tx2"/>
                </a:solidFill>
                <a:latin typeface="Arial Narrow" panose="020B0606020202030204" pitchFamily="34" charset="0"/>
                <a:ea typeface="+mn-ea"/>
                <a:cs typeface="+mn-cs"/>
              </a:rPr>
            </a:br>
            <a:r>
              <a:rPr lang="ru-RU" sz="2400" b="1" spc="0" dirty="0">
                <a:solidFill>
                  <a:schemeClr val="tx2"/>
                </a:solidFill>
                <a:latin typeface="Arial Narrow" panose="020B0606020202030204" pitchFamily="34" charset="0"/>
                <a:ea typeface="+mn-ea"/>
                <a:cs typeface="+mn-cs"/>
              </a:rPr>
              <a:t>ПРОДУКТ ПРОЕКТА</a:t>
            </a:r>
            <a:endParaRPr lang="ru-RU" dirty="0">
              <a:solidFill>
                <a:schemeClr val="tx2"/>
              </a:solidFill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ru-RU" sz="2800" cap="none" dirty="0">
                <a:solidFill>
                  <a:srgbClr val="242852"/>
                </a:solidFill>
                <a:latin typeface="Arial Narrow" panose="020B0606020202030204" pitchFamily="34" charset="0"/>
              </a:rPr>
              <a:t>Екатеринбург Тогда и сейчас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b="1" dirty="0" smtClean="0">
              <a:latin typeface="Arial Narrow" panose="020B0606020202030204" pitchFamily="34" charset="0"/>
            </a:endParaRPr>
          </a:p>
          <a:p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pPr algn="ctr"/>
            <a:r>
              <a:rPr lang="ru-RU" sz="2800" cap="none" dirty="0">
                <a:solidFill>
                  <a:srgbClr val="242852"/>
                </a:solidFill>
                <a:latin typeface="Arial Narrow" panose="020B0606020202030204" pitchFamily="34" charset="0"/>
              </a:rPr>
              <a:t>Екатеринбург Тогда и сейчас</a:t>
            </a:r>
            <a:endParaRPr lang="ru-RU" dirty="0"/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066" y="2760811"/>
            <a:ext cx="2714491" cy="38392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4296" y="2743110"/>
            <a:ext cx="2683517" cy="37954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8996" y="2760811"/>
            <a:ext cx="2747203" cy="3885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27580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168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7224" y="112377"/>
            <a:ext cx="10772775" cy="1461446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3600" b="1" dirty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ПРОЕКТ «ПО УЛИЦАМ ЕКАТЕРИНБУРГА. ИГРА – </a:t>
            </a:r>
            <a:r>
              <a:rPr lang="ru-RU" sz="36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ХОДИЛКА»</a:t>
            </a:r>
            <a:br>
              <a:rPr lang="ru-RU" sz="36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</a:br>
            <a:r>
              <a:rPr lang="ru-RU" sz="2400" b="1" spc="0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  <a:ea typeface="+mn-ea"/>
                <a:cs typeface="+mn-cs"/>
              </a:rPr>
              <a:t>ПРОДУКТ ПРОЕКТА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b="1" dirty="0" smtClean="0">
              <a:latin typeface="Arial Narrow" panose="020B0606020202030204" pitchFamily="34" charset="0"/>
            </a:endParaRPr>
          </a:p>
          <a:p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676656" y="1910735"/>
            <a:ext cx="4663440" cy="722376"/>
          </a:xfrm>
        </p:spPr>
        <p:txBody>
          <a:bodyPr>
            <a:normAutofit/>
          </a:bodyPr>
          <a:lstStyle/>
          <a:p>
            <a:r>
              <a:rPr lang="ru-RU" sz="2800" b="1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Квизиум</a:t>
            </a:r>
            <a:r>
              <a:rPr lang="ru-RU" sz="2800" b="1" dirty="0" smtClean="0">
                <a:solidFill>
                  <a:schemeClr val="tx2"/>
                </a:solidFill>
                <a:latin typeface="Arial Narrow" panose="020B0606020202030204" pitchFamily="34" charset="0"/>
              </a:rPr>
              <a:t> </a:t>
            </a:r>
            <a:r>
              <a:rPr lang="ru-RU" sz="2800" b="1" dirty="0" err="1" smtClean="0">
                <a:solidFill>
                  <a:schemeClr val="tx2"/>
                </a:solidFill>
                <a:latin typeface="Arial Narrow" panose="020B0606020202030204" pitchFamily="34" charset="0"/>
              </a:rPr>
              <a:t>Кидс</a:t>
            </a:r>
            <a:endParaRPr lang="ru-RU" sz="2800" b="1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pic>
        <p:nvPicPr>
          <p:cNvPr id="2" name="Объект 1"/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4" y="2993030"/>
            <a:ext cx="4664075" cy="26235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810" y="1134643"/>
            <a:ext cx="4562349" cy="25663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3809" y="4208568"/>
            <a:ext cx="4562349" cy="2514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5427876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0" y="0"/>
            <a:ext cx="12192000" cy="6916897"/>
          </a:xfrm>
          <a:prstGeom prst="rect">
            <a:avLst/>
          </a:prstGeom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57224" y="112377"/>
            <a:ext cx="10772775" cy="1461446"/>
          </a:xfrm>
        </p:spPr>
        <p:txBody>
          <a:bodyPr>
            <a:normAutofit/>
          </a:bodyPr>
          <a:lstStyle/>
          <a:p>
            <a:pPr lvl="0" eaLnBrk="0" fontAlgn="base" hangingPunct="0">
              <a:lnSpc>
                <a:spcPct val="100000"/>
              </a:lnSpc>
              <a:spcAft>
                <a:spcPct val="0"/>
              </a:spcAft>
            </a:pPr>
            <a:r>
              <a:rPr lang="ru-RU" sz="3600" b="1" dirty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ПРОЕКТ «ПО УЛИЦАМ ЕКАТЕРИНБУРГА. ИГРА – </a:t>
            </a:r>
            <a:r>
              <a:rPr lang="ru-RU" sz="36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  <a:t>ХОДИЛКА»</a:t>
            </a:r>
            <a:br>
              <a:rPr lang="ru-RU" sz="3600" b="1" dirty="0" smtClean="0">
                <a:solidFill>
                  <a:srgbClr val="242852"/>
                </a:solidFill>
                <a:latin typeface="Arial Narrow" panose="020B0606020202030204" pitchFamily="34" charset="0"/>
                <a:ea typeface="+mn-ea"/>
                <a:cs typeface="+mn-cs"/>
              </a:rPr>
            </a:br>
            <a:r>
              <a:rPr lang="ru-RU" sz="2400" b="1" spc="0" dirty="0">
                <a:solidFill>
                  <a:prstClr val="black">
                    <a:lumMod val="85000"/>
                    <a:lumOff val="15000"/>
                  </a:prstClr>
                </a:solidFill>
                <a:latin typeface="Arial Narrow" panose="020B0606020202030204" pitchFamily="34" charset="0"/>
                <a:ea typeface="+mn-ea"/>
                <a:cs typeface="+mn-cs"/>
              </a:rPr>
              <a:t>ПРОДУКТ ПРОЕКТА</a:t>
            </a: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b="1" dirty="0" smtClean="0">
              <a:latin typeface="Arial Narrow" panose="020B0606020202030204" pitchFamily="34" charset="0"/>
            </a:endParaRPr>
          </a:p>
          <a:p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3"/>
          </p:nvPr>
        </p:nvSpPr>
        <p:spPr>
          <a:xfrm>
            <a:off x="676655" y="1325881"/>
            <a:ext cx="10753343" cy="944880"/>
          </a:xfrm>
        </p:spPr>
        <p:txBody>
          <a:bodyPr>
            <a:normAutofit/>
          </a:bodyPr>
          <a:lstStyle/>
          <a:p>
            <a:pPr marL="91440" lvl="0" indent="-91440">
              <a:buFont typeface="Arial" pitchFamily="34" charset="0"/>
              <a:buChar char=" "/>
            </a:pPr>
            <a:r>
              <a:rPr lang="ru-RU" sz="2800" b="1" cap="none" dirty="0">
                <a:solidFill>
                  <a:srgbClr val="242852"/>
                </a:solidFill>
                <a:latin typeface="Arial Narrow" panose="020B0606020202030204" pitchFamily="34" charset="0"/>
              </a:rPr>
              <a:t>Своя игра «Знакомые и незнакомые скульптурные объекты»</a:t>
            </a:r>
          </a:p>
          <a:p>
            <a:endParaRPr lang="ru-RU" sz="2800" b="1" dirty="0">
              <a:solidFill>
                <a:schemeClr val="tx2"/>
              </a:solidFill>
              <a:latin typeface="Arial Narrow" panose="020B060602020203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0520" y="1941732"/>
            <a:ext cx="3882232" cy="29116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1937" y="3397569"/>
            <a:ext cx="4050983" cy="303823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8" r="23111"/>
          <a:stretch/>
        </p:blipFill>
        <p:spPr>
          <a:xfrm>
            <a:off x="337408" y="1832499"/>
            <a:ext cx="3734528" cy="3130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43334312"/>
      </p:ext>
    </p:extLst>
  </p:cSld>
  <p:clrMapOvr>
    <a:masterClrMapping/>
  </p:clrMapOvr>
</p:sld>
</file>

<file path=ppt/theme/theme1.xml><?xml version="1.0" encoding="utf-8"?>
<a:theme xmlns:a="http://schemas.openxmlformats.org/drawingml/2006/main" name="Метрополия">
  <a:themeElements>
    <a:clrScheme name="Теплый синий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Метрополи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Метрополи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Metropolitan" id="{4C5440D6-04D2-4954-96CF-F251137069B2}" vid="{79CFCA13-9412-4290-BB4B-85112F88857B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Метрополия</Template>
  <TotalTime>386</TotalTime>
  <Words>1137</Words>
  <Application>Microsoft Office PowerPoint</Application>
  <PresentationFormat>Произвольный</PresentationFormat>
  <Paragraphs>109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Метрополия</vt:lpstr>
      <vt:lpstr>ПРОЕКТ «ПО УЛИЦАМ ЕКАТЕРИНБУРГА. ИГРА – ХОДИЛКА»</vt:lpstr>
      <vt:lpstr>Филиал МБДОУ – детского сада «Детство» детский сад № 40/228</vt:lpstr>
      <vt:lpstr>ПРОЕКТ «ПО УЛИЦАМ ЕКАТЕРИНБУРГА. ИГРА – ХОДИЛКА »</vt:lpstr>
      <vt:lpstr>ПРОЕКТ «ПО УЛИЦАМ ЕКАТЕРИНБУРГА. ИГРА – ХОДИЛКА »</vt:lpstr>
      <vt:lpstr>ПРОЕКТ «ПО УЛИЦАМ ЕКАТЕРИНБУРГА. ИГРА – ХОДИЛКА »</vt:lpstr>
      <vt:lpstr>ПРОЕКТ «ПО УЛИЦАМ ЕКАТЕРИНБУРГА. ИГРА – ХОДИЛКА» ПРОДУКТ ПРОЕКТА</vt:lpstr>
      <vt:lpstr>ПРОЕКТ «ПО УЛИЦАМ ЕКАТЕРИНБУРГА. ИГРА – ХОДИЛКА» ПРОДУКТ ПРОЕКТА</vt:lpstr>
      <vt:lpstr>ПРОЕКТ «ПО УЛИЦАМ ЕКАТЕРИНБУРГА. ИГРА – ХОДИЛКА» ПРОДУКТ ПРОЕКТА</vt:lpstr>
      <vt:lpstr>ПРОЕКТ «ПО УЛИЦАМ ЕКАТЕРИНБУРГА. ИГРА – ХОДИЛКА» ПРОДУКТ ПРОЕКТА</vt:lpstr>
      <vt:lpstr>ПРОЕКТ «ПО УЛИЦАМ ЕКАТЕРИНБУРГА. ИГРА – ХОДИЛКА »</vt:lpstr>
      <vt:lpstr>ПРОЕКТ «ПО УЛИЦАМ ЕКАТЕРИНБУРГА. ИГРА – ХОДИЛКА »</vt:lpstr>
      <vt:lpstr>ПРОЕКТ «ПО УЛИЦАМ ЕКАТЕРИНБУРГА. ИГРА – ХОДИЛКА »</vt:lpstr>
      <vt:lpstr>ПРОЕКТ «ПО УЛИЦАМ ЕКАТЕРИНБУРГА. ИГРА – ХОДИЛКА »</vt:lpstr>
      <vt:lpstr>ПРОЕКТ «ПО УЛИЦАМ ЕКАТЕРИНБУРГА. ИГРА – ХОДИЛКА »</vt:lpstr>
      <vt:lpstr>ПРОЕКТ «ПО УЛИЦАМ ЕКАТЕРИНБУРГА. ИГРА – ХОДИЛКА »</vt:lpstr>
      <vt:lpstr>ПРОЕКТ «ПО УЛИЦАМ ЕКАТЕРИНБУРГА. ИГРА – ХОДИЛКА 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«ИГРА – ХОДИЛКА ПО УЛИЦАМ ЕКАТЕРИНБУРГА»</dc:title>
  <dc:creator>Ирина</dc:creator>
  <cp:lastModifiedBy>1</cp:lastModifiedBy>
  <cp:revision>39</cp:revision>
  <dcterms:created xsi:type="dcterms:W3CDTF">2025-10-26T08:06:31Z</dcterms:created>
  <dcterms:modified xsi:type="dcterms:W3CDTF">2025-10-27T06:25:15Z</dcterms:modified>
</cp:coreProperties>
</file>