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0" r:id="rId5"/>
    <p:sldId id="262" r:id="rId6"/>
    <p:sldId id="263" r:id="rId7"/>
    <p:sldId id="265" r:id="rId8"/>
    <p:sldId id="264" r:id="rId9"/>
    <p:sldId id="261" r:id="rId10"/>
    <p:sldId id="266" r:id="rId11"/>
    <p:sldId id="272" r:id="rId12"/>
    <p:sldId id="271" r:id="rId13"/>
    <p:sldId id="270" r:id="rId14"/>
    <p:sldId id="269" r:id="rId15"/>
    <p:sldId id="268" r:id="rId16"/>
    <p:sldId id="267" r:id="rId17"/>
    <p:sldId id="278" r:id="rId18"/>
    <p:sldId id="277" r:id="rId19"/>
    <p:sldId id="276" r:id="rId20"/>
    <p:sldId id="275" r:id="rId21"/>
    <p:sldId id="274" r:id="rId22"/>
    <p:sldId id="273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9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-114" y="-10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C82BEB4D-1211-44AA-9BA4-A4449555013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0A2119FE-E5BC-4CD5-A7AD-3AB616AB6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86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BEB4D-1211-44AA-9BA4-A4449555013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19FE-E5BC-4CD5-A7AD-3AB616AB6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515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BEB4D-1211-44AA-9BA4-A4449555013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19FE-E5BC-4CD5-A7AD-3AB616AB6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071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BEB4D-1211-44AA-9BA4-A4449555013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19FE-E5BC-4CD5-A7AD-3AB616AB6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128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BEB4D-1211-44AA-9BA4-A4449555013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19FE-E5BC-4CD5-A7AD-3AB616AB6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567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BEB4D-1211-44AA-9BA4-A4449555013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19FE-E5BC-4CD5-A7AD-3AB616AB6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505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BEB4D-1211-44AA-9BA4-A4449555013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19FE-E5BC-4CD5-A7AD-3AB616AB6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955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BEB4D-1211-44AA-9BA4-A4449555013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19FE-E5BC-4CD5-A7AD-3AB616AB6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406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BEB4D-1211-44AA-9BA4-A4449555013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19FE-E5BC-4CD5-A7AD-3AB616AB6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45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BEB4D-1211-44AA-9BA4-A4449555013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0A2119FE-E5BC-4CD5-A7AD-3AB616AB6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462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C82BEB4D-1211-44AA-9BA4-A4449555013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0A2119FE-E5BC-4CD5-A7AD-3AB616AB6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7390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C82BEB4D-1211-44AA-9BA4-A4449555013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0A2119FE-E5BC-4CD5-A7AD-3AB616AB60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367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microsoft.com/office/2007/relationships/hdphoto" Target="../media/hdphoto5.wdp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microsoft.com/office/2007/relationships/hdphoto" Target="../media/hdphoto7.wdp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6.wdp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microsoft.com/office/2007/relationships/hdphoto" Target="../media/hdphoto11.wdp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slide" Target="slide19.xml"/><Relationship Id="rId4" Type="http://schemas.microsoft.com/office/2007/relationships/hdphoto" Target="../media/hdphoto10.wdp"/><Relationship Id="rId9" Type="http://schemas.microsoft.com/office/2007/relationships/hdphoto" Target="../media/hdphoto1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28.png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10.xml"/><Relationship Id="rId12" Type="http://schemas.openxmlformats.org/officeDocument/2006/relationships/slide" Target="slide22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0" Type="http://schemas.openxmlformats.org/officeDocument/2006/relationships/slide" Target="slide18.xml"/><Relationship Id="rId4" Type="http://schemas.openxmlformats.org/officeDocument/2006/relationships/slide" Target="slide6.xml"/><Relationship Id="rId9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90600" y="13374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Филиал МБДОУ – детского сада «Детство» детский сад № 40/228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  <p:sp>
        <p:nvSpPr>
          <p:cNvPr id="8" name="Заголовок 6"/>
          <p:cNvSpPr txBox="1">
            <a:spLocks/>
          </p:cNvSpPr>
          <p:nvPr/>
        </p:nvSpPr>
        <p:spPr>
          <a:xfrm>
            <a:off x="990600" y="2743200"/>
            <a:ext cx="10515600" cy="1500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9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ВИКТОРИНА </a:t>
            </a:r>
            <a:br>
              <a:rPr lang="ru-RU" sz="4900" b="1" dirty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r>
              <a:rPr lang="ru-RU" sz="49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«ФУТБОЛЬНЫЕ ЗНАТОКИ»</a:t>
            </a:r>
            <a:endParaRPr lang="ru-RU" sz="5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716280" y="129383"/>
            <a:ext cx="10515600" cy="13299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Филиал МБДОУ – детского сада «Детство»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детский сад № 40/228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C:\Users\1\Downloads\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7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570" y="4176236"/>
            <a:ext cx="701040" cy="102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1\Downloads\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7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0820" y="4244181"/>
            <a:ext cx="701040" cy="102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41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6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2" y="118533"/>
            <a:ext cx="10772775" cy="1658198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называется человек, который судит игру?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Picture 3" descr="C:\Users\1\Downloads\aa583706afcf9893724d737f698d918f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01" b="97408" l="1359" r="985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776" y="1467482"/>
            <a:ext cx="5060224" cy="503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1\Downloads\b2bc5f09-30fe-4c1b-bc57-05a09729b160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24" b="100000" l="6719" r="955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9296"/>
            <a:ext cx="7241399" cy="518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67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75"/>
            <a:ext cx="12192000" cy="68626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264" y="0"/>
            <a:ext cx="10772775" cy="1658198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называется человек, который судит игру?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10180320" y="4663440"/>
            <a:ext cx="1676400" cy="1965960"/>
          </a:xfrm>
          <a:prstGeom prst="actionButtonHome">
            <a:avLst/>
          </a:prstGeom>
          <a:solidFill>
            <a:srgbClr val="0594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 descr="C:\Users\1\Downloads\aa583706afcf9893724d737f698d918f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01" b="97408" l="1359" r="985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337" y="1455312"/>
            <a:ext cx="5060224" cy="503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08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6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2" y="133773"/>
            <a:ext cx="10772775" cy="1321540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Игрок, защищающий ворота?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194" name="Picture 2" descr="C:\Users\1\Downloads\goalkeeper-diving-catch-ball-front-goal-post_689830-211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56" b="100000" l="160" r="100000">
                        <a14:foregroundMark x1="51278" y1="10478" x2="51278" y2="10478"/>
                        <a14:foregroundMark x1="33067" y1="7973" x2="33067" y2="7973"/>
                        <a14:foregroundMark x1="22204" y1="9567" x2="22204" y2="9567"/>
                        <a14:foregroundMark x1="20607" y1="8656" x2="20607" y2="8656"/>
                        <a14:foregroundMark x1="16613" y1="7517" x2="16613" y2="7517"/>
                        <a14:foregroundMark x1="16933" y1="4556" x2="16933" y2="4556"/>
                        <a14:foregroundMark x1="20767" y1="3417" x2="20767" y2="3417"/>
                        <a14:foregroundMark x1="17093" y1="8884" x2="17093" y2="8884"/>
                        <a14:foregroundMark x1="13259" y1="11390" x2="13259" y2="11390"/>
                        <a14:foregroundMark x1="1278" y1="53531" x2="1278" y2="53531"/>
                        <a14:foregroundMark x1="5911" y1="69021" x2="5911" y2="69021"/>
                        <a14:foregroundMark x1="13898" y1="69932" x2="13898" y2="69932"/>
                        <a14:foregroundMark x1="26358" y1="68109" x2="26358" y2="68109"/>
                        <a14:foregroundMark x1="38658" y1="69248" x2="38658" y2="69248"/>
                        <a14:foregroundMark x1="51597" y1="71754" x2="51597" y2="71754"/>
                        <a14:foregroundMark x1="59425" y1="76082" x2="59425" y2="76082"/>
                        <a14:foregroundMark x1="63578" y1="73576" x2="63578" y2="73576"/>
                        <a14:foregroundMark x1="57348" y1="69704" x2="57348" y2="69704"/>
                        <a14:foregroundMark x1="53355" y1="68337" x2="53355" y2="68337"/>
                        <a14:foregroundMark x1="51917" y1="66515" x2="51917" y2="66515"/>
                        <a14:foregroundMark x1="57348" y1="70615" x2="57348" y2="70615"/>
                        <a14:foregroundMark x1="58946" y1="70615" x2="58946" y2="70615"/>
                        <a14:foregroundMark x1="53834" y1="69704" x2="53834" y2="69704"/>
                        <a14:foregroundMark x1="48562" y1="67198" x2="48562" y2="67198"/>
                        <a14:foregroundMark x1="48243" y1="69704" x2="48243" y2="69704"/>
                        <a14:foregroundMark x1="36102" y1="70159" x2="36102" y2="70159"/>
                        <a14:foregroundMark x1="32907" y1="68337" x2="32907" y2="68337"/>
                        <a14:foregroundMark x1="30032" y1="69704" x2="30032" y2="69704"/>
                        <a14:foregroundMark x1="27316" y1="70159" x2="27316" y2="70159"/>
                        <a14:foregroundMark x1="24601" y1="70159" x2="24601" y2="70159"/>
                        <a14:foregroundMark x1="19329" y1="71526" x2="19329" y2="71526"/>
                        <a14:foregroundMark x1="11661" y1="70843" x2="11661" y2="70843"/>
                        <a14:foregroundMark x1="8946" y1="71526" x2="8946" y2="71526"/>
                        <a14:foregroundMark x1="6550" y1="73121" x2="6550" y2="73121"/>
                        <a14:foregroundMark x1="4633" y1="73121" x2="4633" y2="73121"/>
                        <a14:foregroundMark x1="4153" y1="24374" x2="4153" y2="243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390" y="1982207"/>
            <a:ext cx="5962650" cy="418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1\Downloads\158607051916918999675e8983f7a33f1-1586070517222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500" b="96667" l="649" r="954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90" y="1372742"/>
            <a:ext cx="4587600" cy="5106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40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6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2" y="118533"/>
            <a:ext cx="10772775" cy="1658198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Игрок, защищающий ворота?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10180320" y="4663440"/>
            <a:ext cx="1676400" cy="1965960"/>
          </a:xfrm>
          <a:prstGeom prst="actionButtonHome">
            <a:avLst/>
          </a:prstGeom>
          <a:solidFill>
            <a:srgbClr val="0594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1\Downloads\goalkeeper-diving-catch-ball-front-goal-post_689830-211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56" b="100000" l="160" r="100000">
                        <a14:foregroundMark x1="51278" y1="10478" x2="51278" y2="10478"/>
                        <a14:foregroundMark x1="33067" y1="7973" x2="33067" y2="7973"/>
                        <a14:foregroundMark x1="22204" y1="9567" x2="22204" y2="9567"/>
                        <a14:foregroundMark x1="20607" y1="8656" x2="20607" y2="8656"/>
                        <a14:foregroundMark x1="16613" y1="7517" x2="16613" y2="7517"/>
                        <a14:foregroundMark x1="16933" y1="4556" x2="16933" y2="4556"/>
                        <a14:foregroundMark x1="20767" y1="3417" x2="20767" y2="3417"/>
                        <a14:foregroundMark x1="17093" y1="8884" x2="17093" y2="8884"/>
                        <a14:foregroundMark x1="13259" y1="11390" x2="13259" y2="11390"/>
                        <a14:foregroundMark x1="1278" y1="53531" x2="1278" y2="53531"/>
                        <a14:foregroundMark x1="5911" y1="69021" x2="5911" y2="69021"/>
                        <a14:foregroundMark x1="13898" y1="69932" x2="13898" y2="69932"/>
                        <a14:foregroundMark x1="26358" y1="68109" x2="26358" y2="68109"/>
                        <a14:foregroundMark x1="38658" y1="69248" x2="38658" y2="69248"/>
                        <a14:foregroundMark x1="51597" y1="71754" x2="51597" y2="71754"/>
                        <a14:foregroundMark x1="59425" y1="76082" x2="59425" y2="76082"/>
                        <a14:foregroundMark x1="63578" y1="73576" x2="63578" y2="73576"/>
                        <a14:foregroundMark x1="57348" y1="69704" x2="57348" y2="69704"/>
                        <a14:foregroundMark x1="53355" y1="68337" x2="53355" y2="68337"/>
                        <a14:foregroundMark x1="51917" y1="66515" x2="51917" y2="66515"/>
                        <a14:foregroundMark x1="57348" y1="70615" x2="57348" y2="70615"/>
                        <a14:foregroundMark x1="58946" y1="70615" x2="58946" y2="70615"/>
                        <a14:foregroundMark x1="53834" y1="69704" x2="53834" y2="69704"/>
                        <a14:foregroundMark x1="48562" y1="67198" x2="48562" y2="67198"/>
                        <a14:foregroundMark x1="48243" y1="69704" x2="48243" y2="69704"/>
                        <a14:foregroundMark x1="36102" y1="70159" x2="36102" y2="70159"/>
                        <a14:foregroundMark x1="32907" y1="68337" x2="32907" y2="68337"/>
                        <a14:foregroundMark x1="30032" y1="69704" x2="30032" y2="69704"/>
                        <a14:foregroundMark x1="27316" y1="70159" x2="27316" y2="70159"/>
                        <a14:foregroundMark x1="24601" y1="70159" x2="24601" y2="70159"/>
                        <a14:foregroundMark x1="19329" y1="71526" x2="19329" y2="71526"/>
                        <a14:foregroundMark x1="11661" y1="70843" x2="11661" y2="70843"/>
                        <a14:foregroundMark x1="8946" y1="71526" x2="8946" y2="71526"/>
                        <a14:foregroundMark x1="6550" y1="73121" x2="6550" y2="73121"/>
                        <a14:foregroundMark x1="4633" y1="73121" x2="4633" y2="73121"/>
                        <a14:foregroundMark x1="4153" y1="24374" x2="4153" y2="243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992" y="1634477"/>
            <a:ext cx="6429328" cy="45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68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6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2" y="164253"/>
            <a:ext cx="10772775" cy="1658198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Какая из этих команд играет в футбол?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3314" name="Picture 2" descr="C:\Users\1\Downloads\team26883401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56" y="1723243"/>
            <a:ext cx="4406987" cy="492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1\Downloads\Avtomobilist-67b5a8d41bf69.jpe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92" b="100000" l="18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729" y="786081"/>
            <a:ext cx="5967681" cy="552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45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6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2" y="179493"/>
            <a:ext cx="10772775" cy="1658198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Какая из этих команд играет в футбол?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10073640" y="4465320"/>
            <a:ext cx="1645920" cy="2026920"/>
          </a:xfrm>
          <a:prstGeom prst="actionButtonHom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414" y="1393378"/>
            <a:ext cx="4408487" cy="492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715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262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2" y="270933"/>
            <a:ext cx="10772775" cy="1658198"/>
          </a:xfrm>
        </p:spPr>
        <p:txBody>
          <a:bodyPr>
            <a:normAutofit fontScale="90000"/>
          </a:bodyPr>
          <a:lstStyle/>
          <a:p>
            <a:pPr marL="342900" lvl="0" indent="-342900">
              <a:spcAft>
                <a:spcPts val="0"/>
              </a:spcAft>
            </a:pPr>
            <a:r>
              <a:rPr lang="ru-RU" sz="6000" b="1" dirty="0">
                <a:solidFill>
                  <a:srgbClr val="00206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Кто во время игры в </a:t>
            </a:r>
            <a:r>
              <a:rPr lang="ru-RU" sz="6000" b="1" dirty="0" smtClean="0">
                <a:solidFill>
                  <a:srgbClr val="00206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футбол на поле </a:t>
            </a:r>
            <a:r>
              <a:rPr lang="ru-RU" sz="6000" b="1" dirty="0">
                <a:solidFill>
                  <a:srgbClr val="00206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может брать мяч руками?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9218" name="Picture 2" descr="C:\Users\1\Downloads\i.jp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5" r="4971"/>
          <a:stretch/>
        </p:blipFill>
        <p:spPr bwMode="auto">
          <a:xfrm>
            <a:off x="270457" y="1957588"/>
            <a:ext cx="6476591" cy="401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1\Desktop\Конкурсы\Конкурсы 2025-2026\Всероссийский фестиваль Футбол в школе\orig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" b="100000" l="1758" r="100000">
                        <a14:foregroundMark x1="42871" y1="34668" x2="42871" y2="34668"/>
                        <a14:foregroundMark x1="41504" y1="35156" x2="41504" y2="35156"/>
                        <a14:foregroundMark x1="41211" y1="39258" x2="41211" y2="39258"/>
                        <a14:foregroundMark x1="58301" y1="32227" x2="58301" y2="32227"/>
                        <a14:foregroundMark x1="56152" y1="32715" x2="56152" y2="32715"/>
                        <a14:foregroundMark x1="59668" y1="33887" x2="59668" y2="33887"/>
                        <a14:foregroundMark x1="28516" y1="76953" x2="28516" y2="76953"/>
                        <a14:foregroundMark x1="17676" y1="78613" x2="17676" y2="78613"/>
                        <a14:foregroundMark x1="20313" y1="77539" x2="20313" y2="77539"/>
                        <a14:foregroundMark x1="29883" y1="85938" x2="29883" y2="85938"/>
                        <a14:foregroundMark x1="27148" y1="90820" x2="27148" y2="90820"/>
                        <a14:foregroundMark x1="17383" y1="88379" x2="17383" y2="88379"/>
                        <a14:foregroundMark x1="16309" y1="77246" x2="16309" y2="77246"/>
                        <a14:foregroundMark x1="19824" y1="73730" x2="19824" y2="73730"/>
                        <a14:foregroundMark x1="26563" y1="81836" x2="26563" y2="81836"/>
                        <a14:foregroundMark x1="22559" y1="78613" x2="22559" y2="78613"/>
                        <a14:foregroundMark x1="17383" y1="82910" x2="17383" y2="82910"/>
                        <a14:foregroundMark x1="20605" y1="80762" x2="20605" y2="80762"/>
                        <a14:foregroundMark x1="21973" y1="74805" x2="21973" y2="74805"/>
                        <a14:foregroundMark x1="16016" y1="75293" x2="16016" y2="75293"/>
                        <a14:foregroundMark x1="23633" y1="83203" x2="23633" y2="832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4744" y="1703230"/>
            <a:ext cx="4748011" cy="474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53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262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2" y="194733"/>
            <a:ext cx="10772775" cy="1658198"/>
          </a:xfrm>
        </p:spPr>
        <p:txBody>
          <a:bodyPr>
            <a:normAutofit fontScale="90000"/>
          </a:bodyPr>
          <a:lstStyle/>
          <a:p>
            <a:pPr marL="342900" lvl="0" indent="-342900">
              <a:spcAft>
                <a:spcPts val="0"/>
              </a:spcAft>
            </a:pPr>
            <a:r>
              <a:rPr lang="ru-RU" sz="6000" b="1" dirty="0">
                <a:solidFill>
                  <a:srgbClr val="00206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Кто во время игры в футбол </a:t>
            </a:r>
            <a:r>
              <a:rPr lang="ru-RU" sz="6000" b="1" dirty="0" smtClean="0">
                <a:solidFill>
                  <a:srgbClr val="00206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на поле может </a:t>
            </a:r>
            <a:r>
              <a:rPr lang="ru-RU" sz="6000" b="1" dirty="0">
                <a:solidFill>
                  <a:srgbClr val="00206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брать мяч руками?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10149840" y="4678680"/>
            <a:ext cx="1722120" cy="1981200"/>
          </a:xfrm>
          <a:prstGeom prst="actionButtonHom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529" y="1651316"/>
            <a:ext cx="7286092" cy="451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845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262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584" y="149013"/>
            <a:ext cx="10772775" cy="1658198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футболисты по-другому называют жёлтую карточку?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2290" name="Picture 2" descr="C:\Users\1\Downloads\ce520e4da2729588a40f81de7541d1ab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906" y="3219719"/>
            <a:ext cx="3347970" cy="3347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1\Downloads\i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6739" l="6522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7064">
            <a:off x="7349743" y="2236095"/>
            <a:ext cx="4295507" cy="286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1\Downloads\5-d81_6208_b_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879" l="52764" r="97256">
                        <a14:foregroundMark x1="75493" y1="21387" x2="75493" y2="21387"/>
                        <a14:foregroundMark x1="77735" y1="19538" x2="77735" y2="19538"/>
                        <a14:foregroundMark x1="77619" y1="13873" x2="77619" y2="13873"/>
                        <a14:foregroundMark x1="74488" y1="8902" x2="74488" y2="8902"/>
                        <a14:foregroundMark x1="59915" y1="58150" x2="59915" y2="58150"/>
                        <a14:foregroundMark x1="60224" y1="44624" x2="60224" y2="44624"/>
                        <a14:foregroundMark x1="56436" y1="48439" x2="56436" y2="48439"/>
                        <a14:foregroundMark x1="57905" y1="53988" x2="57905" y2="53988"/>
                        <a14:foregroundMark x1="59103" y1="56069" x2="59103" y2="56069"/>
                        <a14:foregroundMark x1="62891" y1="46705" x2="62891" y2="46705"/>
                        <a14:foregroundMark x1="65868" y1="45087" x2="65868" y2="45087"/>
                        <a14:foregroundMark x1="66873" y1="40231" x2="66873" y2="40231"/>
                        <a14:foregroundMark x1="78276" y1="19306" x2="78276" y2="19306"/>
                        <a14:foregroundMark x1="88983" y1="26127" x2="88983" y2="26127"/>
                        <a14:foregroundMark x1="90182" y1="36185" x2="90182" y2="36185"/>
                        <a14:foregroundMark x1="89525" y1="43699" x2="89525" y2="43699"/>
                        <a14:foregroundMark x1="87669" y1="36994" x2="87669" y2="36994"/>
                        <a14:foregroundMark x1="90104" y1="23353" x2="90104" y2="23353"/>
                        <a14:foregroundMark x1="88017" y1="18728" x2="88017" y2="18728"/>
                        <a14:foregroundMark x1="92926" y1="27630" x2="92926" y2="27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395" r="4267" b="10983"/>
          <a:stretch/>
        </p:blipFill>
        <p:spPr bwMode="auto">
          <a:xfrm rot="20405758">
            <a:off x="466577" y="2155578"/>
            <a:ext cx="4372682" cy="307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83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262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2" y="194733"/>
            <a:ext cx="10772775" cy="1658198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футболисты по-другому называют жёлтую карточку?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0149840" y="4678680"/>
            <a:ext cx="1722120" cy="1981200"/>
          </a:xfrm>
          <a:prstGeom prst="actionButtonHom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3" descr="C:\Users\1\Downloads\i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6739" l="6522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2060">
            <a:off x="2922180" y="1922177"/>
            <a:ext cx="6512356" cy="434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78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32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262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2" y="331893"/>
            <a:ext cx="10772775" cy="165819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>Какую по цвету карточку показывает судья игрокам  за нарушение правил? 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5048518" y="3741313"/>
            <a:ext cx="1867436" cy="238259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021391" y="2412643"/>
            <a:ext cx="1867436" cy="2382591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22868" y="2322490"/>
            <a:ext cx="1867436" cy="2382591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72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262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0"/>
            <a:ext cx="11214736" cy="2396067"/>
          </a:xfrm>
        </p:spPr>
        <p:txBody>
          <a:bodyPr>
            <a:normAutofit/>
          </a:bodyPr>
          <a:lstStyle/>
          <a:p>
            <a:r>
              <a:rPr lang="ru-RU" sz="4900" b="1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>Какую по цвету карточку показывает судья игрокам  за нарушение правил? </a:t>
            </a:r>
            <a:endParaRPr lang="ru-RU" dirty="0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0149840" y="4678680"/>
            <a:ext cx="1722120" cy="1981200"/>
          </a:xfrm>
          <a:prstGeom prst="actionButtonHom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8" name="Picture 4" descr="C:\Users\1\Downloads\soccer-referee-giving-red-card-wearing-black-white-stripes-uniform_852093-1871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0" b="99595" l="1216" r="100000">
                        <a14:foregroundMark x1="69324" y1="70541" x2="69324" y2="70541"/>
                        <a14:foregroundMark x1="47838" y1="55541" x2="47838" y2="55541"/>
                        <a14:foregroundMark x1="52973" y1="53108" x2="52973" y2="53108"/>
                        <a14:foregroundMark x1="57568" y1="55270" x2="57568" y2="55270"/>
                        <a14:foregroundMark x1="70946" y1="44730" x2="70946" y2="44730"/>
                        <a14:foregroundMark x1="65270" y1="59865" x2="65270" y2="59865"/>
                        <a14:foregroundMark x1="60270" y1="60405" x2="60270" y2="60405"/>
                        <a14:foregroundMark x1="75270" y1="70270" x2="75270" y2="70270"/>
                        <a14:foregroundMark x1="75811" y1="65946" x2="75811" y2="65946"/>
                        <a14:foregroundMark x1="43514" y1="55541" x2="43514" y2="55541"/>
                        <a14:foregroundMark x1="39730" y1="53378" x2="39730" y2="533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916" y="2084928"/>
            <a:ext cx="4738084" cy="473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81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9220" y="1770802"/>
            <a:ext cx="9433560" cy="324315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Bookman Old Style" panose="02050604050505020204" pitchFamily="18" charset="0"/>
              </a:rPr>
              <a:t>ОЛЕ-ОЛЕ-ОЛЕ-ОЛЕ</a:t>
            </a:r>
            <a:br>
              <a:rPr lang="ru-RU" b="1" dirty="0" smtClean="0">
                <a:solidFill>
                  <a:srgbClr val="FFC000"/>
                </a:solidFill>
                <a:latin typeface="Bookman Old Style" panose="02050604050505020204" pitchFamily="18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Bookman Old Style" panose="02050604050505020204" pitchFamily="18" charset="0"/>
              </a:rPr>
              <a:t>РОССИЯ ВПЕРЁД!</a:t>
            </a:r>
            <a:endParaRPr lang="ru-RU" b="1" dirty="0">
              <a:solidFill>
                <a:srgbClr val="FFC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" y="-220352"/>
            <a:ext cx="12070080" cy="733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84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3" t="13166" r="7317" b="5108"/>
          <a:stretch/>
        </p:blipFill>
        <p:spPr>
          <a:xfrm>
            <a:off x="0" y="-1"/>
            <a:ext cx="12313920" cy="712342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b="1" spc="0" dirty="0" smtClean="0">
                <a:solidFill>
                  <a:srgbClr val="002060"/>
                </a:solidFill>
                <a:latin typeface="Bookman Old Style" panose="02050604050505020204" pitchFamily="18" charset="0"/>
                <a:ea typeface="+mn-ea"/>
                <a:cs typeface="+mn-cs"/>
              </a:rPr>
              <a:t>ВИКТОРИНА </a:t>
            </a:r>
            <a:br>
              <a:rPr lang="ru-RU" b="1" spc="0" dirty="0" smtClean="0">
                <a:solidFill>
                  <a:srgbClr val="002060"/>
                </a:solidFill>
                <a:latin typeface="Bookman Old Style" panose="02050604050505020204" pitchFamily="18" charset="0"/>
                <a:ea typeface="+mn-ea"/>
                <a:cs typeface="+mn-cs"/>
              </a:rPr>
            </a:br>
            <a:r>
              <a:rPr lang="ru-RU" b="1" spc="0" dirty="0" smtClean="0">
                <a:solidFill>
                  <a:srgbClr val="002060"/>
                </a:solidFill>
                <a:latin typeface="Bookman Old Style" panose="02050604050505020204" pitchFamily="18" charset="0"/>
                <a:ea typeface="+mn-ea"/>
                <a:cs typeface="+mn-cs"/>
              </a:rPr>
              <a:t>«ФУТБОЛЬНЫЕ ЗНАТОКИ»</a:t>
            </a:r>
            <a:r>
              <a:rPr lang="ru-RU" b="1" spc="0" dirty="0">
                <a:solidFill>
                  <a:srgbClr val="002060"/>
                </a:solidFill>
                <a:latin typeface="Bookman Old Style" panose="02050604050505020204" pitchFamily="18" charset="0"/>
                <a:ea typeface="+mn-ea"/>
                <a:cs typeface="+mn-cs"/>
              </a:rPr>
              <a:t/>
            </a:r>
            <a:br>
              <a:rPr lang="ru-RU" b="1" spc="0" dirty="0">
                <a:solidFill>
                  <a:srgbClr val="002060"/>
                </a:solidFill>
                <a:latin typeface="Bookman Old Style" panose="02050604050505020204" pitchFamily="18" charset="0"/>
                <a:ea typeface="+mn-ea"/>
                <a:cs typeface="+mn-cs"/>
              </a:rPr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6250546"/>
              </p:ext>
            </p:extLst>
          </p:nvPr>
        </p:nvGraphicFramePr>
        <p:xfrm>
          <a:off x="676275" y="1676399"/>
          <a:ext cx="10753726" cy="3688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57725">
                  <a:extLst>
                    <a:ext uri="{9D8B030D-6E8A-4147-A177-3AD203B41FA5}">
                      <a16:colId xmlns:a16="http://schemas.microsoft.com/office/drawing/2014/main" xmlns="" val="2578080110"/>
                    </a:ext>
                  </a:extLst>
                </a:gridCol>
                <a:gridCol w="6096001">
                  <a:extLst>
                    <a:ext uri="{9D8B030D-6E8A-4147-A177-3AD203B41FA5}">
                      <a16:colId xmlns:a16="http://schemas.microsoft.com/office/drawing/2014/main" xmlns="" val="798128668"/>
                    </a:ext>
                  </a:extLst>
                </a:gridCol>
              </a:tblGrid>
              <a:tr h="12293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508274602"/>
                  </a:ext>
                </a:extLst>
              </a:tr>
              <a:tr h="12293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114787155"/>
                  </a:ext>
                </a:extLst>
              </a:tr>
              <a:tr h="12293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510263691"/>
                  </a:ext>
                </a:extLst>
              </a:tr>
            </a:tbl>
          </a:graphicData>
        </a:graphic>
      </p:graphicFrame>
      <p:sp>
        <p:nvSpPr>
          <p:cNvPr id="7" name="Блок-схема: перфолента 6"/>
          <p:cNvSpPr/>
          <p:nvPr/>
        </p:nvSpPr>
        <p:spPr>
          <a:xfrm>
            <a:off x="975360" y="1668778"/>
            <a:ext cx="3886200" cy="1112521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ФУТБОЛЬНОЕ ПОЛЕ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975360" y="2960368"/>
            <a:ext cx="3886200" cy="1112521"/>
          </a:xfrm>
          <a:prstGeom prst="flowChartPunchedTape">
            <a:avLst/>
          </a:prstGeom>
          <a:solidFill>
            <a:srgbClr val="059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ФУТБОЛИСТЫ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975360" y="4162423"/>
            <a:ext cx="3886200" cy="1112521"/>
          </a:xfrm>
          <a:prstGeom prst="flowChartPunchedTap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ФУТБОЛЬНЫЕ ПРАВИЛА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867400" y="1741168"/>
            <a:ext cx="1066800" cy="104013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Bookman Old Style" panose="02050604050505020204" pitchFamily="18" charset="0"/>
                <a:hlinkClick r:id="rId3" action="ppaction://hlinksldjump"/>
              </a:rPr>
              <a:t>1</a:t>
            </a:r>
            <a:endParaRPr lang="ru-RU" sz="36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886699" y="1751327"/>
            <a:ext cx="1066800" cy="104013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Bookman Old Style" panose="02050604050505020204" pitchFamily="18" charset="0"/>
                <a:hlinkClick r:id="rId4" action="ppaction://hlinksldjump"/>
              </a:rPr>
              <a:t>2</a:t>
            </a:r>
            <a:endParaRPr lang="ru-RU" sz="36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9905999" y="1748787"/>
            <a:ext cx="1066800" cy="104013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prstClr val="black"/>
                </a:solidFill>
                <a:latin typeface="Bookman Old Style" panose="02050604050505020204" pitchFamily="18" charset="0"/>
                <a:hlinkClick r:id="rId5" action="ppaction://hlinksldjump"/>
              </a:rPr>
              <a:t>3</a:t>
            </a:r>
            <a:endParaRPr lang="ru-RU" sz="3600" b="1" dirty="0">
              <a:solidFill>
                <a:prstClr val="black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886699" y="2996562"/>
            <a:ext cx="1066800" cy="1040131"/>
          </a:xfrm>
          <a:prstGeom prst="ellipse">
            <a:avLst/>
          </a:prstGeom>
          <a:solidFill>
            <a:srgbClr val="059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prstClr val="black"/>
                </a:solidFill>
                <a:latin typeface="Bookman Old Style" panose="02050604050505020204" pitchFamily="18" charset="0"/>
                <a:hlinkClick r:id="rId6" action="ppaction://hlinksldjump"/>
              </a:rPr>
              <a:t>2</a:t>
            </a:r>
            <a:endParaRPr lang="ru-RU" sz="3600" b="1" dirty="0">
              <a:solidFill>
                <a:prstClr val="black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867400" y="2996562"/>
            <a:ext cx="1066800" cy="1040131"/>
          </a:xfrm>
          <a:prstGeom prst="ellipse">
            <a:avLst/>
          </a:prstGeom>
          <a:solidFill>
            <a:srgbClr val="059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schemeClr val="tx1"/>
                </a:solidFill>
                <a:latin typeface="Bookman Old Style" panose="02050604050505020204" pitchFamily="18" charset="0"/>
                <a:hlinkClick r:id="rId7" action="ppaction://hlinksldjump"/>
              </a:rPr>
              <a:t>1</a:t>
            </a:r>
            <a:endParaRPr lang="ru-RU" sz="36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9905999" y="2980264"/>
            <a:ext cx="1066800" cy="1040131"/>
          </a:xfrm>
          <a:prstGeom prst="ellipse">
            <a:avLst/>
          </a:prstGeom>
          <a:solidFill>
            <a:srgbClr val="059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prstClr val="black"/>
                </a:solidFill>
                <a:latin typeface="Bookman Old Style" panose="02050604050505020204" pitchFamily="18" charset="0"/>
                <a:hlinkClick r:id="rId8" action="ppaction://hlinksldjump"/>
              </a:rPr>
              <a:t>3</a:t>
            </a:r>
            <a:endParaRPr lang="ru-RU" sz="3600" b="1" dirty="0">
              <a:solidFill>
                <a:prstClr val="black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867400" y="4251956"/>
            <a:ext cx="1066800" cy="10401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prstClr val="black"/>
                </a:solidFill>
                <a:latin typeface="Bookman Old Style" panose="02050604050505020204" pitchFamily="18" charset="0"/>
                <a:hlinkClick r:id="rId9" action="ppaction://hlinksldjump"/>
              </a:rPr>
              <a:t>1</a:t>
            </a:r>
            <a:endParaRPr lang="ru-RU" sz="3600" b="1" dirty="0">
              <a:solidFill>
                <a:prstClr val="black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886699" y="4251956"/>
            <a:ext cx="1066800" cy="10401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prstClr val="black"/>
                </a:solidFill>
                <a:latin typeface="Bookman Old Style" panose="02050604050505020204" pitchFamily="18" charset="0"/>
                <a:hlinkClick r:id="rId10" action="ppaction://hlinksldjump"/>
              </a:rPr>
              <a:t>2</a:t>
            </a:r>
            <a:endParaRPr lang="ru-RU" sz="3600" b="1" dirty="0">
              <a:solidFill>
                <a:prstClr val="black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9905999" y="4234813"/>
            <a:ext cx="1066800" cy="10401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Bookman Old Style" panose="02050604050505020204" pitchFamily="18" charset="0"/>
                <a:hlinkClick r:id="rId11" action="ppaction://hlinksldjump"/>
              </a:rPr>
              <a:t>3</a:t>
            </a:r>
            <a:endParaRPr lang="ru-RU" sz="36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9" name="Управляющая кнопка: возврат 18">
            <a:hlinkClick r:id="rId12" action="ppaction://hlinksldjump" highlightClick="1"/>
          </p:cNvPr>
          <p:cNvSpPr/>
          <p:nvPr/>
        </p:nvSpPr>
        <p:spPr>
          <a:xfrm>
            <a:off x="10043160" y="5436867"/>
            <a:ext cx="2148840" cy="1516587"/>
          </a:xfrm>
          <a:prstGeom prst="actionButtonRetur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08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28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040" y="255693"/>
            <a:ext cx="11818620" cy="1658198"/>
          </a:xfrm>
        </p:spPr>
        <p:txBody>
          <a:bodyPr>
            <a:noAutofit/>
          </a:bodyPr>
          <a:lstStyle/>
          <a:p>
            <a:pPr marL="342900" lvl="0" indent="-342900">
              <a:spcAft>
                <a:spcPts val="0"/>
              </a:spcAft>
            </a:pPr>
            <a:r>
              <a:rPr lang="ru-RU" sz="4400" b="1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>Как называется специальное место, где во </a:t>
            </a:r>
            <a:r>
              <a:rPr lang="ru-RU" sz="4400" b="1" dirty="0" smtClean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>время матча </a:t>
            </a:r>
            <a:r>
              <a:rPr lang="ru-RU" sz="4400" b="1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>находятся резервные футболисты?</a:t>
            </a:r>
            <a:br>
              <a:rPr lang="ru-RU" sz="4400" b="1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</a:br>
            <a:endParaRPr lang="ru-RU" sz="4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050" name="Picture 2" descr="C:\Users\1\Downloads\15-10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32" y="2072425"/>
            <a:ext cx="4148876" cy="4148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\Downloads\gorodskaya-derevyannaya-skameika-v-parke-urban-wooden-0046196079-previe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038" y="2432893"/>
            <a:ext cx="5386946" cy="3237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88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28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>Как называется специальное место, где во время матча находятся резервные футболисты?</a:t>
            </a:r>
            <a:br>
              <a:rPr lang="ru-RU" sz="4400" b="1" dirty="0">
                <a:solidFill>
                  <a:srgbClr val="00206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</a:b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657224" y="4084320"/>
            <a:ext cx="1628776" cy="2057400"/>
          </a:xfrm>
          <a:prstGeom prst="actionButtonHom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469" y="2008663"/>
            <a:ext cx="4731734" cy="4558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464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28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2" y="118533"/>
            <a:ext cx="10772775" cy="1658198"/>
          </a:xfrm>
        </p:spPr>
        <p:txBody>
          <a:bodyPr>
            <a:noAutofit/>
          </a:bodyPr>
          <a:lstStyle/>
          <a:p>
            <a:r>
              <a:rPr lang="ru-RU" sz="4900" b="1" dirty="0">
                <a:solidFill>
                  <a:srgbClr val="00206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называется спортивное сооружение, место проведения футбольного матча? </a:t>
            </a:r>
            <a:endParaRPr lang="ru-RU" sz="4800" dirty="0"/>
          </a:p>
        </p:txBody>
      </p:sp>
      <p:pic>
        <p:nvPicPr>
          <p:cNvPr id="4098" name="Picture 2" descr="C:\Users\1\Downloads\pervyy_poshel_vse_po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40" y="2292439"/>
            <a:ext cx="5178381" cy="345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1\Downloads\8c401e12d2512fef0667cc6a647914e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878" y="2292440"/>
            <a:ext cx="5183565" cy="345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962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28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2" y="228600"/>
            <a:ext cx="10772775" cy="1658198"/>
          </a:xfrm>
        </p:spPr>
        <p:txBody>
          <a:bodyPr>
            <a:noAutofit/>
          </a:bodyPr>
          <a:lstStyle/>
          <a:p>
            <a:r>
              <a:rPr lang="ru-RU" sz="4900" b="1" dirty="0">
                <a:solidFill>
                  <a:srgbClr val="00206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называется спортивное сооружение, место проведения футбольного матча? </a:t>
            </a:r>
            <a:endParaRPr lang="ru-RU" sz="4900" dirty="0"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709612" y="4038600"/>
            <a:ext cx="1591628" cy="2042160"/>
          </a:xfrm>
          <a:prstGeom prst="actionButtonHome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804" y="2002777"/>
            <a:ext cx="6187829" cy="4126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436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28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2" y="0"/>
            <a:ext cx="10772775" cy="165819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кричит громче всех с трибуны: «УРА! ГОЛ!»?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1\Downloads\5b8d2b294bd3e62ec77f3-1024x576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0" y="2103120"/>
            <a:ext cx="51816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ownloads\d-orator-speaking-tribune-isolated-white-background-d-orator-speaking-tribune-ai-generated-291475653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87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810" y="1080133"/>
            <a:ext cx="4570095" cy="457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43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28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2" y="0"/>
            <a:ext cx="10772775" cy="165819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кричит громче всех с трибуны: «УРА! ГОЛ!»?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533400" y="3947160"/>
            <a:ext cx="1706880" cy="2148840"/>
          </a:xfrm>
          <a:prstGeom prst="actionButtonHom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1\Downloads\5b8d2b294bd3e62ec77f3-1024x5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840" y="1874520"/>
            <a:ext cx="6055360" cy="340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62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Метрополия</Template>
  <TotalTime>276</TotalTime>
  <Words>215</Words>
  <Application>Microsoft Office PowerPoint</Application>
  <PresentationFormat>Произвольный</PresentationFormat>
  <Paragraphs>37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Метрополия</vt:lpstr>
      <vt:lpstr>Филиал МБДОУ – детского сада «Детство» детский сад № 40/228</vt:lpstr>
      <vt:lpstr>Презентация PowerPoint</vt:lpstr>
      <vt:lpstr>ВИКТОРИНА  «ФУТБОЛЬНЫЕ ЗНАТОКИ» </vt:lpstr>
      <vt:lpstr>Как называется специальное место, где во время матча находятся резервные футболисты? </vt:lpstr>
      <vt:lpstr>Как называется специальное место, где во время матча находятся резервные футболисты? </vt:lpstr>
      <vt:lpstr>Как называется спортивное сооружение, место проведения футбольного матча? </vt:lpstr>
      <vt:lpstr>Как называется спортивное сооружение, место проведения футбольного матча? </vt:lpstr>
      <vt:lpstr>Кто кричит громче всех с трибуны: «УРА! ГОЛ!»? </vt:lpstr>
      <vt:lpstr>Кто кричит громче всех с трибуны: «УРА! ГОЛ!»? </vt:lpstr>
      <vt:lpstr>Как называется человек, который судит игру? </vt:lpstr>
      <vt:lpstr>Как называется человек, который судит игру? </vt:lpstr>
      <vt:lpstr>Игрок, защищающий ворота? </vt:lpstr>
      <vt:lpstr>Игрок, защищающий ворота? </vt:lpstr>
      <vt:lpstr>Какая из этих команд играет в футбол?</vt:lpstr>
      <vt:lpstr>Какая из этих команд играет в футбол?</vt:lpstr>
      <vt:lpstr>Кто во время игры в футбол на поле может брать мяч руками? </vt:lpstr>
      <vt:lpstr>Кто во время игры в футбол на поле может брать мяч руками? </vt:lpstr>
      <vt:lpstr>Как футболисты по-другому называют жёлтую карточку? </vt:lpstr>
      <vt:lpstr>Как футболисты по-другому называют жёлтую карточку? </vt:lpstr>
      <vt:lpstr>Какую по цвету карточку показывает судья игрокам  за нарушение правил? </vt:lpstr>
      <vt:lpstr>Какую по цвету карточку показывает судья игрокам  за нарушение правил? </vt:lpstr>
      <vt:lpstr>ОЛЕ-ОЛЕ-ОЛЕ-ОЛЕ РОССИЯ ВПЕРЁД!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Филиал МБДОУ – детского сада «Детство» детский сад № 40/228</dc:title>
  <dc:creator>Ирина</dc:creator>
  <cp:lastModifiedBy>1</cp:lastModifiedBy>
  <cp:revision>21</cp:revision>
  <dcterms:created xsi:type="dcterms:W3CDTF">2025-12-25T00:33:02Z</dcterms:created>
  <dcterms:modified xsi:type="dcterms:W3CDTF">2025-12-29T10:29:39Z</dcterms:modified>
</cp:coreProperties>
</file>