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6" r:id="rId2"/>
    <p:sldId id="257" r:id="rId3"/>
    <p:sldId id="258" r:id="rId4"/>
    <p:sldId id="276" r:id="rId5"/>
    <p:sldId id="346" r:id="rId6"/>
    <p:sldId id="347" r:id="rId7"/>
    <p:sldId id="348" r:id="rId8"/>
    <p:sldId id="349" r:id="rId9"/>
    <p:sldId id="350" r:id="rId10"/>
    <p:sldId id="351" r:id="rId11"/>
    <p:sldId id="352" r:id="rId12"/>
    <p:sldId id="353" r:id="rId13"/>
    <p:sldId id="288" r:id="rId14"/>
    <p:sldId id="354" r:id="rId15"/>
    <p:sldId id="355" r:id="rId16"/>
    <p:sldId id="356" r:id="rId17"/>
    <p:sldId id="357" r:id="rId18"/>
    <p:sldId id="358" r:id="rId19"/>
    <p:sldId id="359" r:id="rId20"/>
    <p:sldId id="360" r:id="rId21"/>
    <p:sldId id="361" r:id="rId22"/>
    <p:sldId id="362" r:id="rId23"/>
    <p:sldId id="321" r:id="rId24"/>
    <p:sldId id="363" r:id="rId25"/>
    <p:sldId id="364" r:id="rId26"/>
    <p:sldId id="365" r:id="rId27"/>
    <p:sldId id="366" r:id="rId28"/>
    <p:sldId id="367" r:id="rId29"/>
    <p:sldId id="368" r:id="rId30"/>
    <p:sldId id="369" r:id="rId31"/>
    <p:sldId id="370" r:id="rId32"/>
    <p:sldId id="371" r:id="rId33"/>
    <p:sldId id="372" r:id="rId34"/>
    <p:sldId id="373" r:id="rId35"/>
  </p:sldIdLst>
  <p:sldSz cx="9144000" cy="6858000" type="screen4x3"/>
  <p:notesSz cx="6858000" cy="9144000"/>
  <p:embeddedFontLst>
    <p:embeddedFont>
      <p:font typeface="Wonderland Stars" panose="020B0604020202020204" charset="0"/>
      <p:regular r:id="rId37"/>
    </p:embeddedFont>
    <p:embeddedFont>
      <p:font typeface="Calibri" panose="020F0502020204030204" pitchFamily="34" charset="0"/>
      <p:regular r:id="rId38"/>
      <p:bold r:id="rId39"/>
      <p:italic r:id="rId40"/>
      <p:boldItalic r:id="rId41"/>
    </p:embeddedFont>
    <p:embeddedFont>
      <p:font typeface="Majestic X" panose="020B0604020202020204" charset="0"/>
      <p:regular r:id="rId42"/>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CC9900"/>
    <a:srgbClr val="6666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autoAdjust="0"/>
    <p:restoredTop sz="94660"/>
  </p:normalViewPr>
  <p:slideViewPr>
    <p:cSldViewPr>
      <p:cViewPr varScale="1">
        <p:scale>
          <a:sx n="83" d="100"/>
          <a:sy n="83" d="100"/>
        </p:scale>
        <p:origin x="-109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9A1A75-409D-4DB2-A1D4-D6B6A570C4B4}" type="datetimeFigureOut">
              <a:rPr lang="ru-RU" smtClean="0"/>
              <a:pPr/>
              <a:t>16.10.2025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FA1343-3CA0-411C-80E9-7F9951A439D2}" type="slidenum">
              <a:rPr lang="ru-RU" smtClean="0"/>
              <a:pPr/>
              <a:t>‹#›</a:t>
            </a:fld>
            <a:endParaRPr lang="ru-RU"/>
          </a:p>
        </p:txBody>
      </p:sp>
    </p:spTree>
    <p:extLst>
      <p:ext uri="{BB962C8B-B14F-4D97-AF65-F5344CB8AC3E}">
        <p14:creationId xmlns:p14="http://schemas.microsoft.com/office/powerpoint/2010/main" val="383516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679495D-B155-4D91-B50D-9BE8DD691F76}" type="slidenum">
              <a:rPr lang="ru-RU" smtClean="0"/>
              <a:pPr/>
              <a:t>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679495D-B155-4D91-B50D-9BE8DD691F76}" type="slidenum">
              <a:rPr lang="ru-RU" smtClean="0"/>
              <a:pPr/>
              <a:t>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679495D-B155-4D91-B50D-9BE8DD691F76}" type="slidenum">
              <a:rPr lang="ru-RU" smtClean="0"/>
              <a:pPr/>
              <a:t>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679495D-B155-4D91-B50D-9BE8DD691F76}" type="slidenum">
              <a:rPr lang="ru-RU" smtClean="0"/>
              <a:pPr/>
              <a:t>9</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679495D-B155-4D91-B50D-9BE8DD691F76}" type="slidenum">
              <a:rPr lang="ru-RU" smtClean="0"/>
              <a:pPr/>
              <a:t>11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817C7A-86B4-4102-9AD4-58E46F0E6471}" type="datetimeFigureOut">
              <a:rPr lang="ru-RU" smtClean="0"/>
              <a:pPr/>
              <a:t>16.10.2025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9EED72F-36AE-4C9E-AC3F-171346FD1A0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17C7A-86B4-4102-9AD4-58E46F0E6471}" type="datetimeFigureOut">
              <a:rPr lang="ru-RU" smtClean="0"/>
              <a:pPr/>
              <a:t>16.10.2025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ED72F-36AE-4C9E-AC3F-171346FD1A0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7.xml"/><Relationship Id="rId3" Type="http://schemas.openxmlformats.org/officeDocument/2006/relationships/slide" Target="slide5.xml"/><Relationship Id="rId7" Type="http://schemas.openxmlformats.org/officeDocument/2006/relationships/slide" Target="slide15.xml"/><Relationship Id="rId12" Type="http://schemas.openxmlformats.org/officeDocument/2006/relationships/slide" Target="slide25.xml"/><Relationship Id="rId2" Type="http://schemas.openxmlformats.org/officeDocument/2006/relationships/slide" Target="slide3.xml"/><Relationship Id="rId16"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23.xml"/><Relationship Id="rId5" Type="http://schemas.openxmlformats.org/officeDocument/2006/relationships/slide" Target="slide9.xml"/><Relationship Id="rId15" Type="http://schemas.openxmlformats.org/officeDocument/2006/relationships/slide" Target="slide31.xml"/><Relationship Id="rId10" Type="http://schemas.openxmlformats.org/officeDocument/2006/relationships/slide" Target="slide21.xml"/><Relationship Id="rId4" Type="http://schemas.openxmlformats.org/officeDocument/2006/relationships/slide" Target="slide7.xml"/><Relationship Id="rId9" Type="http://schemas.openxmlformats.org/officeDocument/2006/relationships/slide" Target="slide19.xml"/><Relationship Id="rId14" Type="http://schemas.openxmlformats.org/officeDocument/2006/relationships/slide" Target="slide2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zen.ru/a/XfHVIhbvkACs-aR7" TargetMode="External"/><Relationship Id="rId2" Type="http://schemas.openxmlformats.org/officeDocument/2006/relationships/hyperlink" Target="https://www.komandirovka.ru/sights/ekaterinburg/monuments/" TargetMode="External"/><Relationship Id="rId1" Type="http://schemas.openxmlformats.org/officeDocument/2006/relationships/slideLayout" Target="../slideLayouts/slideLayout2.xml"/><Relationship Id="rId4" Type="http://schemas.openxmlformats.org/officeDocument/2006/relationships/hyperlink" Target="https://www.komandirovka.ru/sights/ekaterinburg/monuments/#object129434_page2"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484784"/>
            <a:ext cx="7566012" cy="1035407"/>
          </a:xfrm>
        </p:spPr>
        <p:txBody>
          <a:bodyPr>
            <a:noAutofit/>
          </a:bodyPr>
          <a:lstStyle/>
          <a:p>
            <a:r>
              <a:rPr lang="ru-RU" sz="16600" dirty="0" smtClean="0">
                <a:solidFill>
                  <a:srgbClr val="0070C0"/>
                </a:solidFill>
                <a:latin typeface="Majestic X" pitchFamily="66" charset="0"/>
              </a:rPr>
              <a:t>Своя игра </a:t>
            </a:r>
            <a:endParaRPr lang="ru-RU" sz="16600" dirty="0">
              <a:solidFill>
                <a:srgbClr val="0070C0"/>
              </a:solidFill>
              <a:latin typeface="Majestic X" pitchFamily="66" charset="0"/>
            </a:endParaRPr>
          </a:p>
        </p:txBody>
      </p:sp>
      <p:sp>
        <p:nvSpPr>
          <p:cNvPr id="3" name="Содержимое 2"/>
          <p:cNvSpPr>
            <a:spLocks noGrp="1"/>
          </p:cNvSpPr>
          <p:nvPr>
            <p:ph idx="1"/>
          </p:nvPr>
        </p:nvSpPr>
        <p:spPr>
          <a:xfrm>
            <a:off x="107504" y="2811125"/>
            <a:ext cx="8928992" cy="3298656"/>
          </a:xfrm>
        </p:spPr>
        <p:txBody>
          <a:bodyPr>
            <a:normAutofit fontScale="92500"/>
          </a:bodyPr>
          <a:lstStyle/>
          <a:p>
            <a:pPr marL="0" lvl="0" indent="0" algn="ctr">
              <a:buNone/>
            </a:pPr>
            <a:r>
              <a:rPr lang="ru-RU" sz="3500" b="1" dirty="0">
                <a:solidFill>
                  <a:prstClr val="black"/>
                </a:solidFill>
              </a:rPr>
              <a:t>Такие знакомые и незнакомые скульптурные </a:t>
            </a:r>
            <a:r>
              <a:rPr lang="ru-RU" sz="3500" b="1" dirty="0" smtClean="0">
                <a:solidFill>
                  <a:prstClr val="black"/>
                </a:solidFill>
              </a:rPr>
              <a:t>объекты </a:t>
            </a:r>
            <a:r>
              <a:rPr lang="ru-RU" sz="3500" b="1" dirty="0">
                <a:solidFill>
                  <a:prstClr val="black"/>
                </a:solidFill>
              </a:rPr>
              <a:t>города </a:t>
            </a:r>
            <a:r>
              <a:rPr lang="ru-RU" sz="3500" b="1" dirty="0" smtClean="0">
                <a:solidFill>
                  <a:prstClr val="black"/>
                </a:solidFill>
              </a:rPr>
              <a:t>Екатеринбурга</a:t>
            </a:r>
          </a:p>
          <a:p>
            <a:pPr marL="0" lvl="0" indent="0" algn="ctr">
              <a:buNone/>
            </a:pPr>
            <a:endParaRPr lang="ru-RU" sz="1100" b="1" dirty="0">
              <a:solidFill>
                <a:prstClr val="black"/>
              </a:solidFill>
            </a:endParaRPr>
          </a:p>
          <a:p>
            <a:pPr marL="0" indent="0" algn="ctr">
              <a:buNone/>
            </a:pPr>
            <a:endParaRPr lang="ru-RU" sz="2000" dirty="0" smtClean="0">
              <a:solidFill>
                <a:srgbClr val="002060"/>
              </a:solidFill>
            </a:endParaRPr>
          </a:p>
          <a:p>
            <a:pPr marL="0" indent="0" algn="ctr">
              <a:buNone/>
            </a:pPr>
            <a:r>
              <a:rPr lang="ru-RU" sz="2600" dirty="0" smtClean="0">
                <a:solidFill>
                  <a:srgbClr val="002060"/>
                </a:solidFill>
              </a:rPr>
              <a:t>Старший воспитатель </a:t>
            </a:r>
            <a:r>
              <a:rPr lang="ru-RU" sz="2600" dirty="0" err="1" smtClean="0">
                <a:solidFill>
                  <a:srgbClr val="002060"/>
                </a:solidFill>
              </a:rPr>
              <a:t>Мурзинова</a:t>
            </a:r>
            <a:r>
              <a:rPr lang="ru-RU" sz="2600" dirty="0" smtClean="0">
                <a:solidFill>
                  <a:srgbClr val="002060"/>
                </a:solidFill>
              </a:rPr>
              <a:t> Ирина Евгеньевна</a:t>
            </a:r>
          </a:p>
          <a:p>
            <a:pPr marL="0" indent="0" algn="ctr">
              <a:buNone/>
            </a:pPr>
            <a:r>
              <a:rPr lang="ru-RU" sz="2600" dirty="0" smtClean="0">
                <a:solidFill>
                  <a:srgbClr val="002060"/>
                </a:solidFill>
              </a:rPr>
              <a:t>Педагог – психолог </a:t>
            </a:r>
            <a:r>
              <a:rPr lang="ru-RU" sz="2600" dirty="0" err="1" smtClean="0">
                <a:solidFill>
                  <a:srgbClr val="002060"/>
                </a:solidFill>
              </a:rPr>
              <a:t>Рахманкулова</a:t>
            </a:r>
            <a:r>
              <a:rPr lang="ru-RU" sz="2600" dirty="0" smtClean="0">
                <a:solidFill>
                  <a:srgbClr val="002060"/>
                </a:solidFill>
              </a:rPr>
              <a:t> Антонина Владимировна</a:t>
            </a:r>
          </a:p>
          <a:p>
            <a:pPr marL="0" indent="0" algn="ctr">
              <a:buNone/>
            </a:pPr>
            <a:r>
              <a:rPr lang="ru-RU" sz="2600" dirty="0" smtClean="0">
                <a:solidFill>
                  <a:srgbClr val="002060"/>
                </a:solidFill>
              </a:rPr>
              <a:t>Воспитатель Руденко Елена Ивановна</a:t>
            </a:r>
            <a:endParaRPr lang="ru-RU" sz="2600" dirty="0">
              <a:solidFill>
                <a:srgbClr val="002060"/>
              </a:solidFill>
            </a:endParaRPr>
          </a:p>
        </p:txBody>
      </p:sp>
      <p:sp>
        <p:nvSpPr>
          <p:cNvPr id="4" name="Прямоугольник 3"/>
          <p:cNvSpPr/>
          <p:nvPr/>
        </p:nvSpPr>
        <p:spPr>
          <a:xfrm>
            <a:off x="251520" y="116632"/>
            <a:ext cx="8640960" cy="1077218"/>
          </a:xfrm>
          <a:prstGeom prst="rect">
            <a:avLst/>
          </a:prstGeom>
        </p:spPr>
        <p:txBody>
          <a:bodyPr wrap="square">
            <a:spAutoFit/>
          </a:bodyPr>
          <a:lstStyle/>
          <a:p>
            <a:pPr algn="ctr"/>
            <a:r>
              <a:rPr lang="ru-RU" sz="1600" b="1" dirty="0">
                <a:solidFill>
                  <a:srgbClr val="002060"/>
                </a:solidFill>
                <a:latin typeface="Times New Roman" panose="02020603050405020304" pitchFamily="18" charset="0"/>
                <a:ea typeface="+mj-ea"/>
                <a:cs typeface="Times New Roman" panose="02020603050405020304" pitchFamily="18" charset="0"/>
              </a:rPr>
              <a:t>Филиал Муниципального бюджетного дошкольного образовательного учреждения – детского сада «Детство» детский сад № </a:t>
            </a:r>
            <a:r>
              <a:rPr lang="ru-RU" sz="1600" b="1" dirty="0" smtClean="0">
                <a:solidFill>
                  <a:srgbClr val="002060"/>
                </a:solidFill>
                <a:latin typeface="Times New Roman" panose="02020603050405020304" pitchFamily="18" charset="0"/>
                <a:ea typeface="+mj-ea"/>
                <a:cs typeface="Times New Roman" panose="02020603050405020304" pitchFamily="18" charset="0"/>
              </a:rPr>
              <a:t>40/228</a:t>
            </a:r>
            <a:r>
              <a:rPr lang="ru-RU" sz="1600" dirty="0">
                <a:solidFill>
                  <a:srgbClr val="002060"/>
                </a:solidFill>
                <a:latin typeface="Times New Roman" panose="02020603050405020304" pitchFamily="18" charset="0"/>
                <a:ea typeface="+mj-ea"/>
                <a:cs typeface="Times New Roman" panose="02020603050405020304" pitchFamily="18" charset="0"/>
              </a:rPr>
              <a:t/>
            </a:r>
            <a:br>
              <a:rPr lang="ru-RU" sz="1600" dirty="0">
                <a:solidFill>
                  <a:srgbClr val="002060"/>
                </a:solidFill>
                <a:latin typeface="Times New Roman" panose="02020603050405020304" pitchFamily="18" charset="0"/>
                <a:ea typeface="+mj-ea"/>
                <a:cs typeface="Times New Roman" panose="02020603050405020304" pitchFamily="18" charset="0"/>
              </a:rPr>
            </a:br>
            <a:r>
              <a:rPr lang="ru-RU" sz="1600" dirty="0">
                <a:solidFill>
                  <a:srgbClr val="002060"/>
                </a:solidFill>
                <a:latin typeface="Times New Roman" panose="02020603050405020304" pitchFamily="18" charset="0"/>
                <a:ea typeface="+mj-ea"/>
                <a:cs typeface="Times New Roman" panose="02020603050405020304" pitchFamily="18" charset="0"/>
              </a:rPr>
              <a:t>620042, г. Екатеринбург, ул. </a:t>
            </a:r>
            <a:r>
              <a:rPr lang="ru-RU" sz="1600" dirty="0" smtClean="0">
                <a:solidFill>
                  <a:srgbClr val="002060"/>
                </a:solidFill>
                <a:latin typeface="Times New Roman" panose="02020603050405020304" pitchFamily="18" charset="0"/>
                <a:ea typeface="+mj-ea"/>
                <a:cs typeface="Times New Roman" panose="02020603050405020304" pitchFamily="18" charset="0"/>
              </a:rPr>
              <a:t>Уральских рабочих </a:t>
            </a:r>
            <a:r>
              <a:rPr lang="ru-RU" sz="1600" dirty="0">
                <a:solidFill>
                  <a:srgbClr val="002060"/>
                </a:solidFill>
                <a:latin typeface="Times New Roman" panose="02020603050405020304" pitchFamily="18" charset="0"/>
                <a:ea typeface="+mj-ea"/>
                <a:cs typeface="Times New Roman" panose="02020603050405020304" pitchFamily="18" charset="0"/>
              </a:rPr>
              <a:t>д. </a:t>
            </a:r>
            <a:r>
              <a:rPr lang="ru-RU" sz="1600" dirty="0" smtClean="0">
                <a:solidFill>
                  <a:srgbClr val="002060"/>
                </a:solidFill>
                <a:latin typeface="Times New Roman" panose="02020603050405020304" pitchFamily="18" charset="0"/>
                <a:ea typeface="+mj-ea"/>
                <a:cs typeface="Times New Roman" panose="02020603050405020304" pitchFamily="18" charset="0"/>
              </a:rPr>
              <a:t>41а, </a:t>
            </a:r>
            <a:r>
              <a:rPr lang="ru-RU" sz="1600" dirty="0">
                <a:solidFill>
                  <a:srgbClr val="002060"/>
                </a:solidFill>
                <a:latin typeface="Times New Roman" panose="02020603050405020304" pitchFamily="18" charset="0"/>
                <a:ea typeface="+mj-ea"/>
                <a:cs typeface="Times New Roman" panose="02020603050405020304" pitchFamily="18" charset="0"/>
              </a:rPr>
              <a:t>тел. (343) </a:t>
            </a:r>
            <a:r>
              <a:rPr lang="ru-RU" sz="1600" dirty="0" smtClean="0">
                <a:solidFill>
                  <a:srgbClr val="002060"/>
                </a:solidFill>
                <a:latin typeface="Times New Roman" panose="02020603050405020304" pitchFamily="18" charset="0"/>
                <a:ea typeface="+mj-ea"/>
                <a:cs typeface="Times New Roman" panose="02020603050405020304" pitchFamily="18" charset="0"/>
              </a:rPr>
              <a:t>307-53-77,</a:t>
            </a:r>
            <a:r>
              <a:rPr lang="ru-RU" sz="1600" dirty="0">
                <a:solidFill>
                  <a:srgbClr val="002060"/>
                </a:solidFill>
                <a:latin typeface="Times New Roman" panose="02020603050405020304" pitchFamily="18" charset="0"/>
                <a:ea typeface="+mj-ea"/>
                <a:cs typeface="Times New Roman" panose="02020603050405020304" pitchFamily="18" charset="0"/>
              </a:rPr>
              <a:t/>
            </a:r>
            <a:br>
              <a:rPr lang="ru-RU" sz="1600" dirty="0">
                <a:solidFill>
                  <a:srgbClr val="002060"/>
                </a:solidFill>
                <a:latin typeface="Times New Roman" panose="02020603050405020304" pitchFamily="18" charset="0"/>
                <a:ea typeface="+mj-ea"/>
                <a:cs typeface="Times New Roman" panose="02020603050405020304" pitchFamily="18" charset="0"/>
              </a:rPr>
            </a:br>
            <a:r>
              <a:rPr lang="en-US" sz="1600" dirty="0">
                <a:solidFill>
                  <a:srgbClr val="002060"/>
                </a:solidFill>
                <a:latin typeface="Times New Roman" panose="02020603050405020304" pitchFamily="18" charset="0"/>
                <a:ea typeface="+mj-ea"/>
                <a:cs typeface="Times New Roman" panose="02020603050405020304" pitchFamily="18" charset="0"/>
              </a:rPr>
              <a:t> e-mail: </a:t>
            </a:r>
            <a:r>
              <a:rPr lang="en-US" sz="1600" dirty="0" smtClean="0">
                <a:solidFill>
                  <a:srgbClr val="002060"/>
                </a:solidFill>
                <a:latin typeface="Times New Roman" panose="02020603050405020304" pitchFamily="18" charset="0"/>
                <a:ea typeface="+mj-ea"/>
                <a:cs typeface="Times New Roman" panose="02020603050405020304" pitchFamily="18" charset="0"/>
              </a:rPr>
              <a:t>ds</a:t>
            </a:r>
            <a:r>
              <a:rPr lang="ru-RU" sz="1600" dirty="0" smtClean="0">
                <a:solidFill>
                  <a:srgbClr val="002060"/>
                </a:solidFill>
                <a:latin typeface="Times New Roman" panose="02020603050405020304" pitchFamily="18" charset="0"/>
                <a:ea typeface="+mj-ea"/>
                <a:cs typeface="Times New Roman" panose="02020603050405020304" pitchFamily="18" charset="0"/>
              </a:rPr>
              <a:t>40228</a:t>
            </a:r>
            <a:r>
              <a:rPr lang="en-US" sz="1600" dirty="0" smtClean="0">
                <a:solidFill>
                  <a:srgbClr val="002060"/>
                </a:solidFill>
                <a:latin typeface="Times New Roman" panose="02020603050405020304" pitchFamily="18" charset="0"/>
                <a:ea typeface="+mj-ea"/>
                <a:cs typeface="Times New Roman" panose="02020603050405020304" pitchFamily="18" charset="0"/>
              </a:rPr>
              <a:t>@mail.ru</a:t>
            </a:r>
            <a:endParaRPr lang="ru-RU" sz="1600"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980728"/>
            <a:ext cx="8472518" cy="4525963"/>
          </a:xfrm>
        </p:spPr>
        <p:txBody>
          <a:bodyPr>
            <a:normAutofit fontScale="55000" lnSpcReduction="20000"/>
          </a:bodyPr>
          <a:lstStyle/>
          <a:p>
            <a:pPr>
              <a:buNone/>
            </a:pPr>
            <a:r>
              <a:rPr lang="ru-RU" sz="3600" b="1" dirty="0" smtClean="0"/>
              <a:t>ОТВЕТ: «Коробейник Офеня». </a:t>
            </a:r>
            <a:r>
              <a:rPr lang="ru-RU" sz="3600" dirty="0">
                <a:solidFill>
                  <a:srgbClr val="232D41"/>
                </a:solidFill>
              </a:rPr>
              <a:t>Бронзовый торговец мелкой утварью - настоящий коробейник из прошлого притаился посередине одной из главных улиц Екатеринбурга, преграждая путь гуляющим. Он стоит на месте, которое раньше было излюбленным для торговцев. В руках коробейник держит латок, в котором представлены различные галантерейные и мануфактурные товары. Есть здесь и маток ниток, и маленькая шкатулочка, а также пудреница и несколько склянок-бутылочек. Торговец лукаво улыбается и протягивает в левой руке красивый флакон. Этот памятник нравится не только жителям Екатеринбурга, но и всем приезжим в город гостям. Существует легенда, что торговец способен исполнить любую заветную мечту и выполнить даже мелкую просьбу. Для этого необходимо опустить в лоток немного мелочи и старательно потереть флакон духов, который он держит в руке. Местные жители даже дали коробейнику имя. Офеня, в некотором роде, стал символом богатства и достатка в городе. Монумент высотой примерно в два метра и весом в 700 килограмм возвели к 283-летию Екатеринбурга. Есть традиция – положить ему на поднос монетку и потереть флакончик в левой руке, загадывая желание.</a:t>
            </a:r>
            <a:endParaRPr lang="ru-RU" sz="3600" dirty="0"/>
          </a:p>
          <a:p>
            <a:endParaRPr lang="ru-RU" dirty="0"/>
          </a:p>
        </p:txBody>
      </p:sp>
      <p:sp>
        <p:nvSpPr>
          <p:cNvPr id="4" name="Стрелка вверх 3">
            <a:hlinkClick r:id="rId2" action="ppaction://hlinksldjump"/>
          </p:cNvPr>
          <p:cNvSpPr/>
          <p:nvPr/>
        </p:nvSpPr>
        <p:spPr>
          <a:xfrm>
            <a:off x="7812360" y="5214926"/>
            <a:ext cx="1214446" cy="1643074"/>
          </a:xfrm>
          <a:prstGeom prst="upArrow">
            <a:avLst/>
          </a:prstGeom>
          <a:solidFill>
            <a:srgbClr val="6633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908720"/>
          </a:xfrm>
        </p:spPr>
        <p:txBody>
          <a:bodyPr>
            <a:normAutofit fontScale="90000"/>
          </a:bodyPr>
          <a:lstStyle/>
          <a:p>
            <a:pPr lvl="0">
              <a:defRPr/>
            </a:pPr>
            <a:r>
              <a:rPr lang="ru-RU" sz="3600" b="1" dirty="0">
                <a:solidFill>
                  <a:srgbClr val="663300"/>
                </a:solidFill>
                <a:latin typeface="Wonderland Stars" pitchFamily="2" charset="0"/>
                <a:ea typeface="+mn-ea"/>
                <a:cs typeface="+mn-cs"/>
              </a:rPr>
              <a:t>Истории центральных улиц </a:t>
            </a:r>
            <a:r>
              <a:rPr lang="ru-RU" sz="6600" dirty="0" smtClean="0">
                <a:latin typeface="Majestic X" pitchFamily="66" charset="0"/>
              </a:rPr>
              <a:t>4</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42910" y="0"/>
            <a:ext cx="8229600" cy="1143000"/>
          </a:xfrm>
          <a:prstGeom prst="rect">
            <a:avLst/>
          </a:prstGeom>
        </p:spPr>
        <p:txBody>
          <a:bodyPr vert="horz" lIns="91440" tIns="45720" rIns="91440" bIns="45720" rtlCol="0" anchor="ctr">
            <a:normAutofit/>
          </a:bodyPr>
          <a:lstStyle/>
          <a:p>
            <a:pPr lvl="0" algn="ctr">
              <a:spcBef>
                <a:spcPct val="0"/>
              </a:spcBef>
              <a:defRPr/>
            </a:pPr>
            <a:r>
              <a:rPr lang="ru-RU" sz="3600" b="1" dirty="0">
                <a:solidFill>
                  <a:srgbClr val="663300"/>
                </a:solidFill>
                <a:latin typeface="Wonderland Stars" pitchFamily="2" charset="0"/>
              </a:rPr>
              <a:t>Истории центральных улиц </a:t>
            </a:r>
            <a:r>
              <a:rPr kumimoji="0" lang="ru-RU" sz="6600" b="0" i="0" u="none" strike="noStrike" kern="1200" cap="none" spc="0" normalizeH="0" baseline="0" noProof="0" dirty="0" smtClean="0">
                <a:ln>
                  <a:noFill/>
                </a:ln>
                <a:solidFill>
                  <a:schemeClr val="tx1"/>
                </a:solidFill>
                <a:effectLst/>
                <a:uLnTx/>
                <a:uFillTx/>
                <a:latin typeface="Majestic X" pitchFamily="66" charset="0"/>
                <a:ea typeface="+mj-ea"/>
                <a:cs typeface="+mj-cs"/>
              </a:rPr>
              <a:t>5</a:t>
            </a:r>
          </a:p>
        </p:txBody>
      </p:sp>
      <p:sp>
        <p:nvSpPr>
          <p:cNvPr id="17" name="Прямоугольник 16"/>
          <p:cNvSpPr/>
          <p:nvPr/>
        </p:nvSpPr>
        <p:spPr>
          <a:xfrm>
            <a:off x="357158" y="1214422"/>
            <a:ext cx="8358246" cy="523220"/>
          </a:xfrm>
          <a:prstGeom prst="rect">
            <a:avLst/>
          </a:prstGeom>
        </p:spPr>
        <p:txBody>
          <a:bodyPr wrap="square">
            <a:spAutoFit/>
          </a:bodyPr>
          <a:lstStyle/>
          <a:p>
            <a:pPr>
              <a:defRPr/>
            </a:pPr>
            <a:r>
              <a:rPr lang="ru-RU" sz="2800" dirty="0" smtClean="0"/>
              <a:t>Кто является основателем ансамбля «</a:t>
            </a:r>
            <a:r>
              <a:rPr lang="ru-RU" sz="2800" dirty="0" err="1" smtClean="0"/>
              <a:t>Песняры</a:t>
            </a:r>
            <a:r>
              <a:rPr lang="ru-RU" sz="2800" dirty="0" smtClean="0"/>
              <a:t>»?</a:t>
            </a:r>
          </a:p>
        </p:txBody>
      </p:sp>
      <p:pic>
        <p:nvPicPr>
          <p:cNvPr id="2" name="Рисунок 1">
            <a:hlinkClick r:id="rId3" action="ppaction://hlinksldjump"/>
          </p:cNvPr>
          <p:cNvPicPr>
            <a:picLocks noChangeAspect="1"/>
          </p:cNvPicPr>
          <p:nvPr/>
        </p:nvPicPr>
        <p:blipFill>
          <a:blip r:embed="rId4"/>
          <a:stretch>
            <a:fillRect/>
          </a:stretch>
        </p:blipFill>
        <p:spPr>
          <a:xfrm>
            <a:off x="971600" y="2060848"/>
            <a:ext cx="2678907" cy="3571875"/>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5"/>
          <a:stretch>
            <a:fillRect/>
          </a:stretch>
        </p:blipFill>
        <p:spPr>
          <a:xfrm>
            <a:off x="3952904" y="2060848"/>
            <a:ext cx="4762500" cy="3571875"/>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80728"/>
            <a:ext cx="8472518" cy="5145435"/>
          </a:xfrm>
        </p:spPr>
        <p:txBody>
          <a:bodyPr>
            <a:normAutofit/>
          </a:bodyPr>
          <a:lstStyle/>
          <a:p>
            <a:pPr algn="just" fontAlgn="base"/>
            <a:r>
              <a:rPr lang="ru-RU" sz="2400" b="1" dirty="0" smtClean="0"/>
              <a:t>ОТВЕТ:</a:t>
            </a:r>
            <a:r>
              <a:rPr lang="ru-RU" sz="2400" dirty="0" smtClean="0"/>
              <a:t> </a:t>
            </a:r>
            <a:r>
              <a:rPr lang="ru-RU" sz="2400" b="1" dirty="0">
                <a:solidFill>
                  <a:srgbClr val="333333"/>
                </a:solidFill>
                <a:latin typeface="Arial" panose="020B0604020202020204" pitchFamily="34" charset="0"/>
                <a:ea typeface="Times New Roman" panose="02020603050405020304" pitchFamily="18" charset="0"/>
              </a:rPr>
              <a:t>Скульптура Владимира </a:t>
            </a:r>
            <a:r>
              <a:rPr lang="ru-RU" sz="2400" b="1" dirty="0" err="1">
                <a:solidFill>
                  <a:srgbClr val="333333"/>
                </a:solidFill>
                <a:latin typeface="Arial" panose="020B0604020202020204" pitchFamily="34" charset="0"/>
                <a:ea typeface="Times New Roman" panose="02020603050405020304" pitchFamily="18" charset="0"/>
              </a:rPr>
              <a:t>Мулявина</a:t>
            </a:r>
            <a:r>
              <a:rPr lang="ru-RU" sz="2400" dirty="0">
                <a:solidFill>
                  <a:srgbClr val="333333"/>
                </a:solidFill>
                <a:latin typeface="Arial" panose="020B0604020202020204" pitchFamily="34" charset="0"/>
                <a:ea typeface="Times New Roman" panose="02020603050405020304" pitchFamily="18" charset="0"/>
              </a:rPr>
              <a:t>. Основателя ансамбля «</a:t>
            </a:r>
            <a:r>
              <a:rPr lang="ru-RU" sz="2400" dirty="0" err="1">
                <a:solidFill>
                  <a:srgbClr val="333333"/>
                </a:solidFill>
                <a:latin typeface="Arial" panose="020B0604020202020204" pitchFamily="34" charset="0"/>
                <a:ea typeface="Times New Roman" panose="02020603050405020304" pitchFamily="18" charset="0"/>
              </a:rPr>
              <a:t>Песняры</a:t>
            </a:r>
            <a:r>
              <a:rPr lang="ru-RU" sz="2400" dirty="0">
                <a:solidFill>
                  <a:srgbClr val="333333"/>
                </a:solidFill>
                <a:latin typeface="Arial" panose="020B0604020202020204" pitchFamily="34" charset="0"/>
                <a:ea typeface="Times New Roman" panose="02020603050405020304" pitchFamily="18" charset="0"/>
              </a:rPr>
              <a:t>» изображают в виде четырёхметровой бронзовой фигуры в традиционном кафтане с гитарой в руках. Скульптура установлена возле ККТ «Космос».</a:t>
            </a:r>
            <a:endParaRPr lang="ru-RU" sz="2400" dirty="0"/>
          </a:p>
          <a:p>
            <a:endParaRPr lang="ru-RU" dirty="0"/>
          </a:p>
        </p:txBody>
      </p:sp>
      <p:sp>
        <p:nvSpPr>
          <p:cNvPr id="4" name="Стрелка вверх 3">
            <a:hlinkClick r:id="rId2" action="ppaction://hlinksldjump"/>
          </p:cNvPr>
          <p:cNvSpPr/>
          <p:nvPr/>
        </p:nvSpPr>
        <p:spPr>
          <a:xfrm>
            <a:off x="7668344" y="5214926"/>
            <a:ext cx="1214446" cy="1643074"/>
          </a:xfrm>
          <a:prstGeom prst="upArrow">
            <a:avLst/>
          </a:prstGeom>
          <a:solidFill>
            <a:srgbClr val="6633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1052736"/>
          </a:xfrm>
        </p:spPr>
        <p:txBody>
          <a:bodyPr>
            <a:normAutofit fontScale="90000"/>
          </a:bodyPr>
          <a:lstStyle/>
          <a:p>
            <a:pPr lvl="0">
              <a:defRPr/>
            </a:pPr>
            <a:r>
              <a:rPr lang="ru-RU" sz="3600" b="1" dirty="0">
                <a:solidFill>
                  <a:srgbClr val="663300"/>
                </a:solidFill>
                <a:latin typeface="Wonderland Stars" pitchFamily="2" charset="0"/>
                <a:ea typeface="+mn-ea"/>
                <a:cs typeface="+mn-cs"/>
              </a:rPr>
              <a:t>Истории центральных улиц </a:t>
            </a:r>
            <a:r>
              <a:rPr lang="ru-RU" sz="6600" dirty="0" smtClean="0">
                <a:latin typeface="Majestic X" pitchFamily="66" charset="0"/>
              </a:rPr>
              <a:t>5</a:t>
            </a:r>
          </a:p>
        </p:txBody>
      </p:sp>
      <p:pic>
        <p:nvPicPr>
          <p:cNvPr id="2" name="Рисунок 1"/>
          <p:cNvPicPr>
            <a:picLocks noChangeAspect="1"/>
          </p:cNvPicPr>
          <p:nvPr/>
        </p:nvPicPr>
        <p:blipFill>
          <a:blip r:embed="rId3"/>
          <a:stretch>
            <a:fillRect/>
          </a:stretch>
        </p:blipFill>
        <p:spPr>
          <a:xfrm>
            <a:off x="3707904" y="2564904"/>
            <a:ext cx="3025853" cy="4032448"/>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596" y="0"/>
            <a:ext cx="8229600" cy="1052736"/>
          </a:xfrm>
        </p:spPr>
        <p:txBody>
          <a:bodyPr>
            <a:normAutofit/>
          </a:bodyPr>
          <a:lstStyle/>
          <a:p>
            <a:pPr>
              <a:defRPr/>
            </a:pPr>
            <a:r>
              <a:rPr lang="ru-RU" sz="3600" b="1" dirty="0">
                <a:solidFill>
                  <a:srgbClr val="CC9900"/>
                </a:solidFill>
                <a:latin typeface="Wonderland Stars" pitchFamily="2" charset="0"/>
              </a:rPr>
              <a:t>Герои былых времён </a:t>
            </a:r>
            <a:r>
              <a:rPr lang="ru-RU" sz="3600" b="1" dirty="0" smtClean="0">
                <a:latin typeface="Majestic X" pitchFamily="66" charset="0"/>
              </a:rPr>
              <a:t>1</a:t>
            </a:r>
          </a:p>
        </p:txBody>
      </p:sp>
      <p:sp>
        <p:nvSpPr>
          <p:cNvPr id="7171" name="Rectangle 3"/>
          <p:cNvSpPr>
            <a:spLocks noGrp="1" noChangeArrowheads="1"/>
          </p:cNvSpPr>
          <p:nvPr>
            <p:ph type="body" idx="1"/>
          </p:nvPr>
        </p:nvSpPr>
        <p:spPr>
          <a:xfrm>
            <a:off x="251520" y="852582"/>
            <a:ext cx="8534182" cy="1108075"/>
          </a:xfrm>
        </p:spPr>
        <p:txBody>
          <a:bodyPr>
            <a:normAutofit fontScale="92500"/>
          </a:bodyPr>
          <a:lstStyle/>
          <a:p>
            <a:pPr>
              <a:defRPr/>
            </a:pPr>
            <a:r>
              <a:rPr lang="ru-RU" dirty="0">
                <a:solidFill>
                  <a:srgbClr val="000000"/>
                </a:solidFill>
                <a:latin typeface="Yandex Sans Text"/>
              </a:rPr>
              <a:t>В каком году была установлена скульптура «Военный связист» в Екатеринбурге?</a:t>
            </a:r>
            <a:endParaRPr lang="ru-RU" dirty="0" smtClean="0"/>
          </a:p>
        </p:txBody>
      </p:sp>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959451"/>
            <a:ext cx="4320480" cy="432048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08720"/>
            <a:ext cx="8472518" cy="5217443"/>
          </a:xfrm>
        </p:spPr>
        <p:txBody>
          <a:bodyPr>
            <a:normAutofit/>
          </a:bodyPr>
          <a:lstStyle/>
          <a:p>
            <a:pPr>
              <a:buNone/>
            </a:pPr>
            <a:r>
              <a:rPr lang="ru-RU" b="1" dirty="0" smtClean="0"/>
              <a:t>ОТВЕТ: </a:t>
            </a:r>
            <a:r>
              <a:rPr lang="ru-RU" dirty="0" smtClean="0"/>
              <a:t>«</a:t>
            </a:r>
            <a:r>
              <a:rPr lang="ru-RU" b="1" dirty="0" smtClean="0"/>
              <a:t>Военный связист</a:t>
            </a:r>
            <a:r>
              <a:rPr lang="ru-RU" dirty="0" smtClean="0"/>
              <a:t>». </a:t>
            </a:r>
            <a:r>
              <a:rPr lang="ru-RU" sz="2600" dirty="0">
                <a:solidFill>
                  <a:srgbClr val="232D41"/>
                </a:solidFill>
                <a:latin typeface="Arial"/>
              </a:rPr>
              <a:t>Памятник "Военный связист" открыт в 2008 году. Связист стоит, опираясь на одно колено. В руке у него военно-полевой телефонный аппарат ТАИ-43, на спине - катушка с кабелем, а одет он в форму образца 70-х годов прошлого века. Скульптуру установил на свои средства сотовый оператор "Мотив". Компания была основана в 1996 году военными связистами, они и придумали подарить себе и городу этот памятник, который сделан из бронзы. Автор "Связиста" скульптор Куклин Д.В. </a:t>
            </a:r>
            <a:endParaRPr lang="ru-RU" sz="2600" dirty="0"/>
          </a:p>
          <a:p>
            <a:endParaRPr lang="ru-RU" dirty="0"/>
          </a:p>
        </p:txBody>
      </p:sp>
      <p:sp>
        <p:nvSpPr>
          <p:cNvPr id="4" name="Стрелка вверх 3">
            <a:hlinkClick r:id="rId2" action="ppaction://hlinksldjump"/>
          </p:cNvPr>
          <p:cNvSpPr/>
          <p:nvPr/>
        </p:nvSpPr>
        <p:spPr>
          <a:xfrm>
            <a:off x="7596336" y="5085184"/>
            <a:ext cx="1214446" cy="1643074"/>
          </a:xfrm>
          <a:prstGeom prst="upArrow">
            <a:avLst/>
          </a:prstGeom>
          <a:solidFill>
            <a:srgbClr val="FFC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908720"/>
          </a:xfrm>
        </p:spPr>
        <p:txBody>
          <a:bodyPr>
            <a:normAutofit fontScale="90000"/>
          </a:bodyPr>
          <a:lstStyle/>
          <a:p>
            <a:pPr lvl="0">
              <a:defRPr/>
            </a:pPr>
            <a:r>
              <a:rPr lang="ru-RU" sz="3600" b="1" dirty="0">
                <a:solidFill>
                  <a:srgbClr val="CC9900"/>
                </a:solidFill>
                <a:latin typeface="Wonderland Stars" pitchFamily="2" charset="0"/>
              </a:rPr>
              <a:t>Герои былых времён </a:t>
            </a:r>
            <a:r>
              <a:rPr lang="ru-RU" sz="6600" dirty="0" smtClean="0">
                <a:latin typeface="Majestic X" pitchFamily="66" charset="0"/>
              </a:rPr>
              <a:t>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596" y="0"/>
            <a:ext cx="8229600" cy="1143000"/>
          </a:xfrm>
        </p:spPr>
        <p:txBody>
          <a:bodyPr>
            <a:normAutofit/>
          </a:bodyPr>
          <a:lstStyle/>
          <a:p>
            <a:pPr lvl="0">
              <a:defRPr/>
            </a:pPr>
            <a:r>
              <a:rPr lang="ru-RU" sz="3600" b="1" dirty="0">
                <a:solidFill>
                  <a:srgbClr val="CC9900"/>
                </a:solidFill>
                <a:latin typeface="Wonderland Stars" pitchFamily="2" charset="0"/>
              </a:rPr>
              <a:t>Герои былых времён </a:t>
            </a:r>
            <a:r>
              <a:rPr lang="ru-RU" sz="3600" dirty="0" smtClean="0">
                <a:latin typeface="Majestic X" pitchFamily="66" charset="0"/>
              </a:rPr>
              <a:t>2</a:t>
            </a:r>
          </a:p>
        </p:txBody>
      </p:sp>
      <p:sp>
        <p:nvSpPr>
          <p:cNvPr id="7171" name="Rectangle 3"/>
          <p:cNvSpPr>
            <a:spLocks noGrp="1" noChangeArrowheads="1"/>
          </p:cNvSpPr>
          <p:nvPr>
            <p:ph type="body" idx="1"/>
          </p:nvPr>
        </p:nvSpPr>
        <p:spPr>
          <a:xfrm>
            <a:off x="214282" y="1000108"/>
            <a:ext cx="8462174" cy="1108075"/>
          </a:xfrm>
        </p:spPr>
        <p:txBody>
          <a:bodyPr>
            <a:normAutofit fontScale="85000" lnSpcReduction="10000"/>
          </a:bodyPr>
          <a:lstStyle/>
          <a:p>
            <a:pPr marL="0" indent="0" algn="just">
              <a:buNone/>
            </a:pPr>
            <a:r>
              <a:rPr lang="ru-RU" dirty="0">
                <a:solidFill>
                  <a:srgbClr val="000000"/>
                </a:solidFill>
                <a:latin typeface="Yandex Sans Text"/>
              </a:rPr>
              <a:t>Какова основная тема памятника воинам Уральского добровольческого танкового корпуса?</a:t>
            </a:r>
            <a:endParaRPr lang="ru-RU" b="0" i="0" dirty="0">
              <a:solidFill>
                <a:srgbClr val="000000"/>
              </a:solidFill>
              <a:effectLst/>
              <a:latin typeface="Yandex Sans Text"/>
            </a:endParaRPr>
          </a:p>
        </p:txBody>
      </p:sp>
      <p:pic>
        <p:nvPicPr>
          <p:cNvPr id="1126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599" y="2108183"/>
            <a:ext cx="4651593" cy="4651593"/>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08720"/>
            <a:ext cx="8472518" cy="5217443"/>
          </a:xfrm>
        </p:spPr>
        <p:txBody>
          <a:bodyPr>
            <a:normAutofit/>
          </a:bodyPr>
          <a:lstStyle/>
          <a:p>
            <a:pPr algn="just" fontAlgn="t"/>
            <a:r>
              <a:rPr lang="ru-RU" sz="2000" dirty="0" smtClean="0"/>
              <a:t>ОТВЕТ: «</a:t>
            </a:r>
            <a:r>
              <a:rPr lang="ru-RU" sz="2000" dirty="0"/>
              <a:t>Памятник воинам Уральского добровольческого танкового </a:t>
            </a:r>
            <a:r>
              <a:rPr lang="ru-RU" sz="2000" dirty="0" smtClean="0"/>
              <a:t>корпуса». </a:t>
            </a:r>
            <a:r>
              <a:rPr lang="ru-RU" sz="2000" dirty="0"/>
              <a:t>На Привокзальной площади в Екатеринбурге в 1962 году был установлен памятник воинам Уральского добровольческого танкового корпуса. Этот монумент — дань уважения тем, кто сражался на фронте и внёс свой вклад в победу.</a:t>
            </a:r>
          </a:p>
          <a:p>
            <a:endParaRPr lang="ru-RU" dirty="0"/>
          </a:p>
        </p:txBody>
      </p:sp>
      <p:sp>
        <p:nvSpPr>
          <p:cNvPr id="4" name="Стрелка вверх 3">
            <a:hlinkClick r:id="rId2" action="ppaction://hlinksldjump"/>
          </p:cNvPr>
          <p:cNvSpPr/>
          <p:nvPr/>
        </p:nvSpPr>
        <p:spPr>
          <a:xfrm>
            <a:off x="7740352" y="5085184"/>
            <a:ext cx="1214446" cy="1643074"/>
          </a:xfrm>
          <a:prstGeom prst="upArrow">
            <a:avLst/>
          </a:prstGeom>
          <a:solidFill>
            <a:srgbClr val="FFC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1052736"/>
          </a:xfrm>
        </p:spPr>
        <p:txBody>
          <a:bodyPr>
            <a:normAutofit fontScale="90000"/>
          </a:bodyPr>
          <a:lstStyle/>
          <a:p>
            <a:pPr lvl="0">
              <a:defRPr/>
            </a:pPr>
            <a:r>
              <a:rPr lang="ru-RU" sz="3600" b="1" dirty="0">
                <a:solidFill>
                  <a:srgbClr val="CC9900"/>
                </a:solidFill>
                <a:latin typeface="Wonderland Stars" pitchFamily="2" charset="0"/>
              </a:rPr>
              <a:t>Герои былых времён </a:t>
            </a:r>
            <a:r>
              <a:rPr lang="ru-RU" sz="6600" dirty="0" smtClean="0">
                <a:latin typeface="Majestic X" pitchFamily="66" charset="0"/>
              </a:rPr>
              <a:t>2</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636912"/>
            <a:ext cx="3888432" cy="3888432"/>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596" y="0"/>
            <a:ext cx="8229600" cy="1143000"/>
          </a:xfrm>
        </p:spPr>
        <p:txBody>
          <a:bodyPr>
            <a:normAutofit/>
          </a:bodyPr>
          <a:lstStyle/>
          <a:p>
            <a:pPr lvl="0">
              <a:defRPr/>
            </a:pPr>
            <a:r>
              <a:rPr lang="ru-RU" sz="3600" b="1" dirty="0">
                <a:solidFill>
                  <a:srgbClr val="CC9900"/>
                </a:solidFill>
                <a:latin typeface="Wonderland Stars" pitchFamily="2" charset="0"/>
              </a:rPr>
              <a:t>Герои былых времён </a:t>
            </a:r>
            <a:r>
              <a:rPr lang="ru-RU" sz="5400" dirty="0" smtClean="0">
                <a:latin typeface="Majestic X" pitchFamily="66" charset="0"/>
              </a:rPr>
              <a:t>3</a:t>
            </a:r>
          </a:p>
        </p:txBody>
      </p:sp>
      <p:sp>
        <p:nvSpPr>
          <p:cNvPr id="7171" name="Rectangle 3"/>
          <p:cNvSpPr>
            <a:spLocks noGrp="1" noChangeArrowheads="1"/>
          </p:cNvSpPr>
          <p:nvPr>
            <p:ph type="body" idx="1"/>
          </p:nvPr>
        </p:nvSpPr>
        <p:spPr>
          <a:xfrm>
            <a:off x="214282" y="1000108"/>
            <a:ext cx="8534182" cy="1108075"/>
          </a:xfrm>
        </p:spPr>
        <p:txBody>
          <a:bodyPr>
            <a:normAutofit fontScale="85000" lnSpcReduction="20000"/>
          </a:bodyPr>
          <a:lstStyle/>
          <a:p>
            <a:pPr marL="0" indent="0" algn="just">
              <a:buNone/>
            </a:pPr>
            <a:r>
              <a:rPr lang="ru-RU" dirty="0">
                <a:solidFill>
                  <a:srgbClr val="000000"/>
                </a:solidFill>
                <a:latin typeface="Yandex Sans Text"/>
              </a:rPr>
              <a:t>Как </a:t>
            </a:r>
            <a:r>
              <a:rPr lang="ru-RU" dirty="0" smtClean="0">
                <a:solidFill>
                  <a:srgbClr val="000000"/>
                </a:solidFill>
                <a:latin typeface="Yandex Sans Text"/>
              </a:rPr>
              <a:t>называется скульптура, </a:t>
            </a:r>
            <a:r>
              <a:rPr lang="ru-RU" dirty="0">
                <a:solidFill>
                  <a:srgbClr val="000000"/>
                </a:solidFill>
                <a:latin typeface="Yandex Sans Text"/>
              </a:rPr>
              <a:t>посвящённые детям, которые в годы Великой Отечественной войны работали в тылу?</a:t>
            </a:r>
          </a:p>
          <a:p>
            <a:pPr>
              <a:buClr>
                <a:schemeClr val="hlink"/>
              </a:buClr>
              <a:buSzPct val="90000"/>
              <a:buNone/>
              <a:defRPr/>
            </a:pPr>
            <a:endParaRPr lang="ru-RU" kern="0" dirty="0">
              <a:effectLst>
                <a:outerShdw blurRad="38100" dist="38100" dir="2700000" algn="tl">
                  <a:srgbClr val="000000">
                    <a:alpha val="43137"/>
                  </a:srgbClr>
                </a:outerShdw>
              </a:effectLst>
            </a:endParaRPr>
          </a:p>
        </p:txBody>
      </p:sp>
      <p:pic>
        <p:nvPicPr>
          <p:cNvPr id="2" name="Рисунок 1">
            <a:hlinkClick r:id="rId2" action="ppaction://hlinksldjump"/>
          </p:cNvPr>
          <p:cNvPicPr>
            <a:picLocks noChangeAspect="1"/>
          </p:cNvPicPr>
          <p:nvPr/>
        </p:nvPicPr>
        <p:blipFill>
          <a:blip r:embed="rId3"/>
          <a:stretch>
            <a:fillRect/>
          </a:stretch>
        </p:blipFill>
        <p:spPr>
          <a:xfrm>
            <a:off x="2195736" y="2276872"/>
            <a:ext cx="5277966" cy="395847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836712"/>
            <a:ext cx="8472518" cy="5289451"/>
          </a:xfrm>
        </p:spPr>
        <p:txBody>
          <a:bodyPr>
            <a:normAutofit/>
          </a:bodyPr>
          <a:lstStyle/>
          <a:p>
            <a:pPr>
              <a:buNone/>
            </a:pPr>
            <a:r>
              <a:rPr lang="ru-RU" dirty="0" smtClean="0"/>
              <a:t>ОТВЕТ: Дети - труженики тыла </a:t>
            </a:r>
            <a:endParaRPr lang="ru-RU" dirty="0"/>
          </a:p>
          <a:p>
            <a:endParaRPr lang="ru-RU" dirty="0"/>
          </a:p>
        </p:txBody>
      </p:sp>
      <p:sp>
        <p:nvSpPr>
          <p:cNvPr id="6" name="Заголовок 5"/>
          <p:cNvSpPr>
            <a:spLocks noGrp="1"/>
          </p:cNvSpPr>
          <p:nvPr>
            <p:ph type="title"/>
          </p:nvPr>
        </p:nvSpPr>
        <p:spPr>
          <a:xfrm>
            <a:off x="457200" y="0"/>
            <a:ext cx="8229600" cy="836712"/>
          </a:xfrm>
        </p:spPr>
        <p:txBody>
          <a:bodyPr>
            <a:normAutofit fontScale="90000"/>
          </a:bodyPr>
          <a:lstStyle/>
          <a:p>
            <a:pPr lvl="0">
              <a:defRPr/>
            </a:pPr>
            <a:r>
              <a:rPr lang="ru-RU" sz="3600" b="1" dirty="0">
                <a:solidFill>
                  <a:srgbClr val="CC9900"/>
                </a:solidFill>
                <a:latin typeface="Wonderland Stars" pitchFamily="2" charset="0"/>
              </a:rPr>
              <a:t>Герои былых времён </a:t>
            </a:r>
            <a:r>
              <a:rPr lang="ru-RU" sz="6600" dirty="0" smtClean="0">
                <a:latin typeface="Majestic X" pitchFamily="66" charset="0"/>
              </a:rPr>
              <a:t>3</a:t>
            </a:r>
          </a:p>
        </p:txBody>
      </p:sp>
      <p:pic>
        <p:nvPicPr>
          <p:cNvPr id="5" name="Рисунок 4"/>
          <p:cNvPicPr>
            <a:picLocks noChangeAspect="1"/>
          </p:cNvPicPr>
          <p:nvPr/>
        </p:nvPicPr>
        <p:blipFill>
          <a:blip r:embed="rId2"/>
          <a:stretch>
            <a:fillRect/>
          </a:stretch>
        </p:blipFill>
        <p:spPr>
          <a:xfrm>
            <a:off x="457200" y="1661240"/>
            <a:ext cx="8229600" cy="547268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Стрелка вверх 3">
            <a:hlinkClick r:id="rId3" action="ppaction://hlinksldjump"/>
          </p:cNvPr>
          <p:cNvSpPr/>
          <p:nvPr/>
        </p:nvSpPr>
        <p:spPr>
          <a:xfrm>
            <a:off x="7929554" y="5013176"/>
            <a:ext cx="1214446" cy="1643074"/>
          </a:xfrm>
          <a:prstGeom prst="upArrow">
            <a:avLst/>
          </a:prstGeom>
          <a:solidFill>
            <a:srgbClr val="FFC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596" y="0"/>
            <a:ext cx="8229600" cy="1143000"/>
          </a:xfrm>
        </p:spPr>
        <p:txBody>
          <a:bodyPr/>
          <a:lstStyle/>
          <a:p>
            <a:pPr lvl="0">
              <a:defRPr/>
            </a:pPr>
            <a:r>
              <a:rPr lang="ru-RU" sz="3600" b="1" dirty="0">
                <a:solidFill>
                  <a:srgbClr val="CC9900"/>
                </a:solidFill>
                <a:latin typeface="Wonderland Stars" pitchFamily="2" charset="0"/>
              </a:rPr>
              <a:t>Герои былых времён </a:t>
            </a:r>
            <a:r>
              <a:rPr lang="ru-RU" sz="5400" dirty="0" smtClean="0">
                <a:latin typeface="Majestic X" pitchFamily="66" charset="0"/>
              </a:rPr>
              <a:t>4</a:t>
            </a:r>
          </a:p>
        </p:txBody>
      </p:sp>
      <p:sp>
        <p:nvSpPr>
          <p:cNvPr id="7171" name="Rectangle 3"/>
          <p:cNvSpPr>
            <a:spLocks noGrp="1" noChangeArrowheads="1"/>
          </p:cNvSpPr>
          <p:nvPr>
            <p:ph type="body" idx="1"/>
          </p:nvPr>
        </p:nvSpPr>
        <p:spPr>
          <a:xfrm>
            <a:off x="214282" y="1000108"/>
            <a:ext cx="8606190" cy="1108075"/>
          </a:xfrm>
        </p:spPr>
        <p:txBody>
          <a:bodyPr>
            <a:normAutofit fontScale="62500" lnSpcReduction="20000"/>
          </a:bodyPr>
          <a:lstStyle/>
          <a:p>
            <a:pPr algn="just">
              <a:defRPr/>
            </a:pPr>
            <a:r>
              <a:rPr lang="ru-RU" dirty="0" smtClean="0"/>
              <a:t>Легендарный разведчик, Герой Советского Союза, </a:t>
            </a:r>
            <a:r>
              <a:rPr lang="ru-RU" dirty="0">
                <a:solidFill>
                  <a:srgbClr val="333333"/>
                </a:solidFill>
                <a:latin typeface="YS Text"/>
              </a:rPr>
              <a:t>который под именем </a:t>
            </a:r>
            <a:r>
              <a:rPr lang="ru-RU" b="1" dirty="0">
                <a:solidFill>
                  <a:srgbClr val="333333"/>
                </a:solidFill>
                <a:latin typeface="YS Text"/>
              </a:rPr>
              <a:t>Пауль </a:t>
            </a:r>
            <a:r>
              <a:rPr lang="ru-RU" b="1" dirty="0" err="1">
                <a:solidFill>
                  <a:srgbClr val="333333"/>
                </a:solidFill>
                <a:latin typeface="YS Text"/>
              </a:rPr>
              <a:t>Зиберт</a:t>
            </a:r>
            <a:r>
              <a:rPr lang="ru-RU" dirty="0">
                <a:solidFill>
                  <a:srgbClr val="333333"/>
                </a:solidFill>
                <a:latin typeface="YS Text"/>
              </a:rPr>
              <a:t> (немецкий </a:t>
            </a:r>
            <a:r>
              <a:rPr lang="ru-RU" dirty="0" err="1">
                <a:solidFill>
                  <a:srgbClr val="333333"/>
                </a:solidFill>
                <a:latin typeface="YS Text"/>
              </a:rPr>
              <a:t>обер</a:t>
            </a:r>
            <a:r>
              <a:rPr lang="ru-RU" dirty="0">
                <a:solidFill>
                  <a:srgbClr val="333333"/>
                </a:solidFill>
                <a:latin typeface="YS Text"/>
              </a:rPr>
              <a:t>-лейтенант) вёл разведывательную деятельность в </a:t>
            </a:r>
            <a:r>
              <a:rPr lang="ru-RU" dirty="0" smtClean="0">
                <a:solidFill>
                  <a:srgbClr val="333333"/>
                </a:solidFill>
                <a:latin typeface="YS Text"/>
              </a:rPr>
              <a:t>городе </a:t>
            </a:r>
            <a:r>
              <a:rPr lang="ru-RU" dirty="0">
                <a:solidFill>
                  <a:srgbClr val="333333"/>
                </a:solidFill>
                <a:latin typeface="YS Text"/>
              </a:rPr>
              <a:t>Ровно с октября 1942 </a:t>
            </a:r>
            <a:r>
              <a:rPr lang="ru-RU" dirty="0" smtClean="0">
                <a:solidFill>
                  <a:srgbClr val="333333"/>
                </a:solidFill>
                <a:latin typeface="YS Text"/>
              </a:rPr>
              <a:t>года. Как зовут и где находится памятник</a:t>
            </a:r>
            <a:r>
              <a:rPr lang="ru-RU" dirty="0" smtClean="0"/>
              <a:t>?</a:t>
            </a:r>
          </a:p>
        </p:txBody>
      </p:sp>
      <p:pic>
        <p:nvPicPr>
          <p:cNvPr id="2" name="Рисунок 1">
            <a:hlinkClick r:id="rId2" action="ppaction://hlinksldjump"/>
          </p:cNvPr>
          <p:cNvPicPr>
            <a:picLocks noChangeAspect="1"/>
          </p:cNvPicPr>
          <p:nvPr/>
        </p:nvPicPr>
        <p:blipFill>
          <a:blip r:embed="rId3"/>
          <a:stretch>
            <a:fillRect/>
          </a:stretch>
        </p:blipFill>
        <p:spPr>
          <a:xfrm>
            <a:off x="2699792" y="2276872"/>
            <a:ext cx="4265091" cy="4271193"/>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a:off x="4643470" y="857232"/>
            <a:ext cx="642942" cy="428628"/>
          </a:xfrm>
          <a:prstGeom prst="rect">
            <a:avLst/>
          </a:prstGeom>
          <a:solidFill>
            <a:srgbClr val="6633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ru-RU" dirty="0" smtClean="0"/>
              <a:t>1</a:t>
            </a:r>
            <a:endParaRPr lang="ru-RU" dirty="0"/>
          </a:p>
        </p:txBody>
      </p:sp>
      <p:sp>
        <p:nvSpPr>
          <p:cNvPr id="5" name="Прямоугольник 4">
            <a:hlinkClick r:id="rId3" action="ppaction://hlinksldjump"/>
          </p:cNvPr>
          <p:cNvSpPr/>
          <p:nvPr/>
        </p:nvSpPr>
        <p:spPr>
          <a:xfrm>
            <a:off x="5357818" y="857232"/>
            <a:ext cx="642942" cy="428628"/>
          </a:xfrm>
          <a:prstGeom prst="rect">
            <a:avLst/>
          </a:prstGeom>
          <a:solidFill>
            <a:srgbClr val="6633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ru-RU" dirty="0" smtClean="0"/>
              <a:t>2</a:t>
            </a:r>
            <a:endParaRPr lang="ru-RU" dirty="0"/>
          </a:p>
        </p:txBody>
      </p:sp>
      <p:sp>
        <p:nvSpPr>
          <p:cNvPr id="6" name="Прямоугольник 5">
            <a:hlinkClick r:id="rId4" action="ppaction://hlinksldjump"/>
          </p:cNvPr>
          <p:cNvSpPr/>
          <p:nvPr/>
        </p:nvSpPr>
        <p:spPr>
          <a:xfrm>
            <a:off x="6072198" y="857232"/>
            <a:ext cx="642942" cy="428628"/>
          </a:xfrm>
          <a:prstGeom prst="rect">
            <a:avLst/>
          </a:prstGeom>
          <a:solidFill>
            <a:srgbClr val="6633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ru-RU" dirty="0" smtClean="0"/>
              <a:t>3</a:t>
            </a:r>
            <a:endParaRPr lang="ru-RU" dirty="0"/>
          </a:p>
        </p:txBody>
      </p:sp>
      <p:sp>
        <p:nvSpPr>
          <p:cNvPr id="7" name="Прямоугольник 6">
            <a:hlinkClick r:id="rId5" action="ppaction://hlinksldjump"/>
          </p:cNvPr>
          <p:cNvSpPr/>
          <p:nvPr/>
        </p:nvSpPr>
        <p:spPr>
          <a:xfrm>
            <a:off x="6786578" y="857232"/>
            <a:ext cx="642942" cy="428628"/>
          </a:xfrm>
          <a:prstGeom prst="rect">
            <a:avLst/>
          </a:prstGeom>
          <a:solidFill>
            <a:srgbClr val="6633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ru-RU" dirty="0" smtClean="0"/>
              <a:t>4</a:t>
            </a:r>
            <a:endParaRPr lang="ru-RU" dirty="0"/>
          </a:p>
        </p:txBody>
      </p:sp>
      <p:sp>
        <p:nvSpPr>
          <p:cNvPr id="13" name="Прямоугольник 12">
            <a:hlinkClick r:id="rId6" action="ppaction://hlinksldjump"/>
          </p:cNvPr>
          <p:cNvSpPr/>
          <p:nvPr/>
        </p:nvSpPr>
        <p:spPr>
          <a:xfrm>
            <a:off x="4643438" y="2285992"/>
            <a:ext cx="642942" cy="428628"/>
          </a:xfrm>
          <a:prstGeom prst="rect">
            <a:avLst/>
          </a:prstGeom>
          <a:solidFill>
            <a:srgbClr val="CC99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ru-RU" dirty="0" smtClean="0"/>
              <a:t>1</a:t>
            </a:r>
            <a:endParaRPr lang="ru-RU" dirty="0"/>
          </a:p>
        </p:txBody>
      </p:sp>
      <p:sp>
        <p:nvSpPr>
          <p:cNvPr id="14" name="Прямоугольник 13">
            <a:hlinkClick r:id="rId7" action="ppaction://hlinksldjump"/>
          </p:cNvPr>
          <p:cNvSpPr/>
          <p:nvPr/>
        </p:nvSpPr>
        <p:spPr>
          <a:xfrm>
            <a:off x="5357818" y="2285992"/>
            <a:ext cx="642942" cy="428628"/>
          </a:xfrm>
          <a:prstGeom prst="rect">
            <a:avLst/>
          </a:prstGeom>
          <a:solidFill>
            <a:srgbClr val="CC99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ru-RU" dirty="0" smtClean="0"/>
              <a:t>2</a:t>
            </a:r>
            <a:endParaRPr lang="ru-RU" dirty="0"/>
          </a:p>
        </p:txBody>
      </p:sp>
      <p:sp>
        <p:nvSpPr>
          <p:cNvPr id="15" name="Прямоугольник 14">
            <a:hlinkClick r:id="rId8" action="ppaction://hlinksldjump"/>
          </p:cNvPr>
          <p:cNvSpPr/>
          <p:nvPr/>
        </p:nvSpPr>
        <p:spPr>
          <a:xfrm>
            <a:off x="6072198" y="2285992"/>
            <a:ext cx="642942" cy="428628"/>
          </a:xfrm>
          <a:prstGeom prst="rect">
            <a:avLst/>
          </a:prstGeom>
          <a:solidFill>
            <a:srgbClr val="CC99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ru-RU" dirty="0" smtClean="0"/>
              <a:t>3</a:t>
            </a:r>
            <a:endParaRPr lang="ru-RU" dirty="0"/>
          </a:p>
        </p:txBody>
      </p:sp>
      <p:sp>
        <p:nvSpPr>
          <p:cNvPr id="16" name="Прямоугольник 15">
            <a:hlinkClick r:id="rId9" action="ppaction://hlinksldjump"/>
          </p:cNvPr>
          <p:cNvSpPr/>
          <p:nvPr/>
        </p:nvSpPr>
        <p:spPr>
          <a:xfrm>
            <a:off x="6786578" y="2285992"/>
            <a:ext cx="642942" cy="428628"/>
          </a:xfrm>
          <a:prstGeom prst="rect">
            <a:avLst/>
          </a:prstGeom>
          <a:solidFill>
            <a:srgbClr val="CC99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ru-RU" dirty="0" smtClean="0"/>
              <a:t>4</a:t>
            </a:r>
            <a:endParaRPr lang="ru-RU" dirty="0"/>
          </a:p>
        </p:txBody>
      </p:sp>
      <p:sp>
        <p:nvSpPr>
          <p:cNvPr id="17" name="Прямоугольник 16">
            <a:hlinkClick r:id="rId10" action="ppaction://hlinksldjump"/>
          </p:cNvPr>
          <p:cNvSpPr/>
          <p:nvPr/>
        </p:nvSpPr>
        <p:spPr>
          <a:xfrm>
            <a:off x="7500958" y="2285992"/>
            <a:ext cx="642942" cy="428628"/>
          </a:xfrm>
          <a:prstGeom prst="rect">
            <a:avLst/>
          </a:prstGeom>
          <a:solidFill>
            <a:srgbClr val="CC99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ru-RU" dirty="0" smtClean="0"/>
              <a:t>5</a:t>
            </a:r>
            <a:endParaRPr lang="ru-RU" dirty="0"/>
          </a:p>
        </p:txBody>
      </p:sp>
      <p:sp>
        <p:nvSpPr>
          <p:cNvPr id="22" name="Прямоугольник 21">
            <a:hlinkClick r:id="rId11" action="ppaction://hlinksldjump"/>
          </p:cNvPr>
          <p:cNvSpPr/>
          <p:nvPr/>
        </p:nvSpPr>
        <p:spPr>
          <a:xfrm>
            <a:off x="4643438" y="3786190"/>
            <a:ext cx="642942" cy="428628"/>
          </a:xfrm>
          <a:prstGeom prst="rect">
            <a:avLst/>
          </a:prstGeom>
          <a:solidFill>
            <a:srgbClr val="6666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t>1</a:t>
            </a:r>
            <a:endParaRPr lang="ru-RU" dirty="0"/>
          </a:p>
        </p:txBody>
      </p:sp>
      <p:sp>
        <p:nvSpPr>
          <p:cNvPr id="50" name="Прямоугольник 49"/>
          <p:cNvSpPr/>
          <p:nvPr/>
        </p:nvSpPr>
        <p:spPr>
          <a:xfrm>
            <a:off x="0" y="494374"/>
            <a:ext cx="4643438" cy="1077218"/>
          </a:xfrm>
          <a:prstGeom prst="rect">
            <a:avLst/>
          </a:prstGeom>
          <a:noFill/>
        </p:spPr>
        <p:txBody>
          <a:bodyPr wrap="square" lIns="91440" tIns="45720" rIns="91440" bIns="45720">
            <a:spAutoFit/>
          </a:bodyPr>
          <a:lstStyle/>
          <a:p>
            <a:pPr algn="ctr"/>
            <a:r>
              <a:rPr lang="ru-RU" sz="3200" b="1" dirty="0" smtClean="0">
                <a:solidFill>
                  <a:srgbClr val="663300"/>
                </a:solidFill>
                <a:latin typeface="Wonderland Stars" pitchFamily="2" charset="0"/>
              </a:rPr>
              <a:t>Истории центральных улиц</a:t>
            </a:r>
            <a:endParaRPr lang="ru-RU" sz="3200" b="1" dirty="0">
              <a:solidFill>
                <a:srgbClr val="663300"/>
              </a:solidFill>
              <a:latin typeface="Wonderland Stars" pitchFamily="2" charset="0"/>
            </a:endParaRPr>
          </a:p>
        </p:txBody>
      </p:sp>
      <p:sp>
        <p:nvSpPr>
          <p:cNvPr id="32" name="Прямоугольник 31"/>
          <p:cNvSpPr/>
          <p:nvPr/>
        </p:nvSpPr>
        <p:spPr>
          <a:xfrm>
            <a:off x="0" y="1988840"/>
            <a:ext cx="4643438" cy="1077218"/>
          </a:xfrm>
          <a:prstGeom prst="rect">
            <a:avLst/>
          </a:prstGeom>
          <a:noFill/>
        </p:spPr>
        <p:txBody>
          <a:bodyPr wrap="square" lIns="91440" tIns="45720" rIns="91440" bIns="45720">
            <a:spAutoFit/>
          </a:bodyPr>
          <a:lstStyle/>
          <a:p>
            <a:pPr algn="ctr"/>
            <a:r>
              <a:rPr lang="ru-RU" sz="3200" b="1" dirty="0" smtClean="0">
                <a:solidFill>
                  <a:srgbClr val="CC9900"/>
                </a:solidFill>
                <a:latin typeface="Wonderland Stars" pitchFamily="2" charset="0"/>
              </a:rPr>
              <a:t>Герои былых времён</a:t>
            </a:r>
            <a:endParaRPr lang="ru-RU" sz="3200" b="1" dirty="0">
              <a:solidFill>
                <a:srgbClr val="CC9900"/>
              </a:solidFill>
              <a:latin typeface="Wonderland Stars" pitchFamily="2" charset="0"/>
            </a:endParaRPr>
          </a:p>
        </p:txBody>
      </p:sp>
      <p:sp>
        <p:nvSpPr>
          <p:cNvPr id="33" name="Прямоугольник 32"/>
          <p:cNvSpPr/>
          <p:nvPr/>
        </p:nvSpPr>
        <p:spPr>
          <a:xfrm>
            <a:off x="0" y="3461895"/>
            <a:ext cx="4643438" cy="1077218"/>
          </a:xfrm>
          <a:prstGeom prst="rect">
            <a:avLst/>
          </a:prstGeom>
          <a:noFill/>
        </p:spPr>
        <p:txBody>
          <a:bodyPr wrap="square" lIns="91440" tIns="45720" rIns="91440" bIns="45720">
            <a:spAutoFit/>
          </a:bodyPr>
          <a:lstStyle/>
          <a:p>
            <a:pPr algn="ctr"/>
            <a:r>
              <a:rPr lang="ru-RU" sz="3200" b="1" dirty="0" smtClean="0">
                <a:solidFill>
                  <a:srgbClr val="666633"/>
                </a:solidFill>
                <a:latin typeface="Wonderland Stars" pitchFamily="2" charset="0"/>
              </a:rPr>
              <a:t>Сюжеты старого вокзала</a:t>
            </a:r>
            <a:endParaRPr lang="ru-RU" sz="3200" b="1" dirty="0">
              <a:solidFill>
                <a:srgbClr val="666633"/>
              </a:solidFill>
              <a:latin typeface="Wonderland Stars" pitchFamily="2" charset="0"/>
            </a:endParaRPr>
          </a:p>
        </p:txBody>
      </p:sp>
      <p:sp>
        <p:nvSpPr>
          <p:cNvPr id="34" name="Прямоугольник 33">
            <a:hlinkClick r:id="rId12" action="ppaction://hlinksldjump"/>
          </p:cNvPr>
          <p:cNvSpPr/>
          <p:nvPr/>
        </p:nvSpPr>
        <p:spPr>
          <a:xfrm>
            <a:off x="5429256" y="3786190"/>
            <a:ext cx="642942" cy="428628"/>
          </a:xfrm>
          <a:prstGeom prst="rect">
            <a:avLst/>
          </a:prstGeom>
          <a:solidFill>
            <a:srgbClr val="6666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t>2</a:t>
            </a:r>
            <a:endParaRPr lang="ru-RU" dirty="0"/>
          </a:p>
        </p:txBody>
      </p:sp>
      <p:sp>
        <p:nvSpPr>
          <p:cNvPr id="35" name="Прямоугольник 34">
            <a:hlinkClick r:id="rId13" action="ppaction://hlinksldjump"/>
          </p:cNvPr>
          <p:cNvSpPr/>
          <p:nvPr/>
        </p:nvSpPr>
        <p:spPr>
          <a:xfrm>
            <a:off x="6143636" y="3786190"/>
            <a:ext cx="642942" cy="428628"/>
          </a:xfrm>
          <a:prstGeom prst="rect">
            <a:avLst/>
          </a:prstGeom>
          <a:solidFill>
            <a:srgbClr val="6666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t>3</a:t>
            </a:r>
            <a:endParaRPr lang="ru-RU" dirty="0"/>
          </a:p>
        </p:txBody>
      </p:sp>
      <p:sp>
        <p:nvSpPr>
          <p:cNvPr id="36" name="Прямоугольник 35">
            <a:hlinkClick r:id="rId14" action="ppaction://hlinksldjump"/>
          </p:cNvPr>
          <p:cNvSpPr/>
          <p:nvPr/>
        </p:nvSpPr>
        <p:spPr>
          <a:xfrm>
            <a:off x="6858016" y="3786190"/>
            <a:ext cx="642942" cy="428628"/>
          </a:xfrm>
          <a:prstGeom prst="rect">
            <a:avLst/>
          </a:prstGeom>
          <a:solidFill>
            <a:srgbClr val="6666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t>4</a:t>
            </a:r>
            <a:endParaRPr lang="ru-RU" dirty="0"/>
          </a:p>
        </p:txBody>
      </p:sp>
      <p:sp>
        <p:nvSpPr>
          <p:cNvPr id="37" name="Прямоугольник 36">
            <a:hlinkClick r:id="rId15" action="ppaction://hlinksldjump"/>
          </p:cNvPr>
          <p:cNvSpPr/>
          <p:nvPr/>
        </p:nvSpPr>
        <p:spPr>
          <a:xfrm>
            <a:off x="7572396" y="3786190"/>
            <a:ext cx="642942" cy="428628"/>
          </a:xfrm>
          <a:prstGeom prst="rect">
            <a:avLst/>
          </a:prstGeom>
          <a:solidFill>
            <a:srgbClr val="6666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t>5</a:t>
            </a:r>
            <a:endParaRPr lang="ru-RU" dirty="0"/>
          </a:p>
        </p:txBody>
      </p:sp>
      <p:sp>
        <p:nvSpPr>
          <p:cNvPr id="38" name="Прямоугольник 37">
            <a:hlinkClick r:id="rId16" action="ppaction://hlinksldjump"/>
          </p:cNvPr>
          <p:cNvSpPr/>
          <p:nvPr/>
        </p:nvSpPr>
        <p:spPr>
          <a:xfrm>
            <a:off x="7500958" y="857232"/>
            <a:ext cx="642942" cy="428628"/>
          </a:xfrm>
          <a:prstGeom prst="rect">
            <a:avLst/>
          </a:prstGeom>
          <a:solidFill>
            <a:srgbClr val="6633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ru-RU" dirty="0" smtClean="0"/>
              <a:t>5</a:t>
            </a:r>
            <a:endParaRPr lang="ru-RU"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nodeType="clickEffect">
                                  <p:stCondLst>
                                    <p:cond delay="0"/>
                                  </p:stCondLst>
                                  <p:childTnLst>
                                    <p:animEffect transition="out" filter="dissolv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34"/>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8" restart="whenNotActive" fill="hold" evtFilter="cancelBubble" nodeType="interactiveSeq">
                <p:stCondLst>
                  <p:cond evt="onClick" delay="0">
                    <p:tgtEl>
                      <p:spTgt spid="35"/>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nodeType="clickEffect">
                                  <p:stCondLst>
                                    <p:cond delay="0"/>
                                  </p:stCondLst>
                                  <p:childTnLst>
                                    <p:animEffect transition="out" filter="dissolve">
                                      <p:cBhvr>
                                        <p:cTn id="72" dur="500"/>
                                        <p:tgtEl>
                                          <p:spTgt spid="35"/>
                                        </p:tgtEl>
                                      </p:cBhvr>
                                    </p:animEffect>
                                    <p:set>
                                      <p:cBhvr>
                                        <p:cTn id="7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500"/>
                                        <p:tgtEl>
                                          <p:spTgt spid="36"/>
                                        </p:tgtEl>
                                      </p:cBhvr>
                                    </p:animEffect>
                                    <p:set>
                                      <p:cBhvr>
                                        <p:cTn id="7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nodeType="clickEffect">
                                  <p:stCondLst>
                                    <p:cond delay="0"/>
                                  </p:stCondLst>
                                  <p:childTnLst>
                                    <p:animEffect transition="out" filter="dissolve">
                                      <p:cBhvr>
                                        <p:cTn id="84" dur="500"/>
                                        <p:tgtEl>
                                          <p:spTgt spid="37"/>
                                        </p:tgtEl>
                                      </p:cBhvr>
                                    </p:animEffect>
                                    <p:set>
                                      <p:cBhvr>
                                        <p:cTn id="8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6" restart="whenNotActive" fill="hold" evtFilter="cancelBubble" nodeType="interactiveSeq">
                <p:stCondLst>
                  <p:cond evt="onClick" delay="0">
                    <p:tgtEl>
                      <p:spTgt spid="38"/>
                    </p:tgtEl>
                  </p:cond>
                </p:stCondLst>
                <p:endSync evt="end" delay="0">
                  <p:rtn val="all"/>
                </p:endSync>
                <p:childTnLst>
                  <p:par>
                    <p:cTn id="87" fill="hold">
                      <p:stCondLst>
                        <p:cond delay="0"/>
                      </p:stCondLst>
                      <p:childTnLst>
                        <p:par>
                          <p:cTn id="88" fill="hold">
                            <p:stCondLst>
                              <p:cond delay="0"/>
                            </p:stCondLst>
                            <p:childTnLst>
                              <p:par>
                                <p:cTn id="89" presetID="9" presetClass="exit" presetSubtype="0" fill="hold" nodeType="clickEffect">
                                  <p:stCondLst>
                                    <p:cond delay="0"/>
                                  </p:stCondLst>
                                  <p:childTnLst>
                                    <p:animEffect transition="out" filter="dissolve">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80728"/>
            <a:ext cx="8472518" cy="5145435"/>
          </a:xfrm>
        </p:spPr>
        <p:txBody>
          <a:bodyPr>
            <a:normAutofit/>
          </a:bodyPr>
          <a:lstStyle/>
          <a:p>
            <a:pPr>
              <a:buNone/>
            </a:pPr>
            <a:r>
              <a:rPr lang="ru-RU" dirty="0" smtClean="0"/>
              <a:t>ОТВЕТ: Николай Иванович Кузнецов, памятник находится в Орджоникидзевском районе, на Уралмаше.</a:t>
            </a:r>
            <a:endParaRPr lang="ru-RU" dirty="0"/>
          </a:p>
          <a:p>
            <a:endParaRPr lang="ru-RU" dirty="0"/>
          </a:p>
        </p:txBody>
      </p:sp>
      <p:sp>
        <p:nvSpPr>
          <p:cNvPr id="4" name="Стрелка вверх 3">
            <a:hlinkClick r:id="rId2" action="ppaction://hlinksldjump"/>
          </p:cNvPr>
          <p:cNvSpPr/>
          <p:nvPr/>
        </p:nvSpPr>
        <p:spPr>
          <a:xfrm>
            <a:off x="7668344" y="5085184"/>
            <a:ext cx="1214446" cy="1643074"/>
          </a:xfrm>
          <a:prstGeom prst="upArrow">
            <a:avLst/>
          </a:prstGeom>
          <a:solidFill>
            <a:srgbClr val="FFC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868363"/>
          </a:xfrm>
        </p:spPr>
        <p:txBody>
          <a:bodyPr>
            <a:normAutofit fontScale="90000"/>
          </a:bodyPr>
          <a:lstStyle/>
          <a:p>
            <a:pPr lvl="0">
              <a:defRPr/>
            </a:pPr>
            <a:r>
              <a:rPr lang="ru-RU" sz="3600" b="1" dirty="0">
                <a:solidFill>
                  <a:srgbClr val="CC9900"/>
                </a:solidFill>
                <a:latin typeface="Wonderland Stars" pitchFamily="2" charset="0"/>
              </a:rPr>
              <a:t>Герои былых времён </a:t>
            </a:r>
            <a:r>
              <a:rPr lang="ru-RU" sz="6600" dirty="0" smtClean="0">
                <a:latin typeface="Majestic X" pitchFamily="66" charset="0"/>
              </a:rPr>
              <a:t>4</a:t>
            </a:r>
          </a:p>
        </p:txBody>
      </p:sp>
      <p:pic>
        <p:nvPicPr>
          <p:cNvPr id="2" name="Рисунок 1"/>
          <p:cNvPicPr>
            <a:picLocks noChangeAspect="1"/>
          </p:cNvPicPr>
          <p:nvPr/>
        </p:nvPicPr>
        <p:blipFill>
          <a:blip r:embed="rId3"/>
          <a:stretch>
            <a:fillRect/>
          </a:stretch>
        </p:blipFill>
        <p:spPr>
          <a:xfrm>
            <a:off x="2559787" y="2159641"/>
            <a:ext cx="4657650" cy="465765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596" y="0"/>
            <a:ext cx="8229600" cy="1143000"/>
          </a:xfrm>
        </p:spPr>
        <p:txBody>
          <a:bodyPr>
            <a:normAutofit/>
          </a:bodyPr>
          <a:lstStyle/>
          <a:p>
            <a:pPr lvl="0">
              <a:defRPr/>
            </a:pPr>
            <a:r>
              <a:rPr lang="ru-RU" sz="3600" b="1" dirty="0">
                <a:solidFill>
                  <a:srgbClr val="CC9900"/>
                </a:solidFill>
                <a:latin typeface="Wonderland Stars" pitchFamily="2" charset="0"/>
              </a:rPr>
              <a:t>Герои былых времён </a:t>
            </a:r>
            <a:r>
              <a:rPr lang="ru-RU" sz="5400" dirty="0" smtClean="0">
                <a:latin typeface="Majestic X" pitchFamily="66" charset="0"/>
              </a:rPr>
              <a:t>5</a:t>
            </a:r>
          </a:p>
        </p:txBody>
      </p:sp>
      <p:sp>
        <p:nvSpPr>
          <p:cNvPr id="7171" name="Rectangle 3"/>
          <p:cNvSpPr>
            <a:spLocks noGrp="1" noChangeArrowheads="1"/>
          </p:cNvSpPr>
          <p:nvPr>
            <p:ph type="body" idx="1"/>
          </p:nvPr>
        </p:nvSpPr>
        <p:spPr>
          <a:xfrm>
            <a:off x="214282" y="1000108"/>
            <a:ext cx="8678198" cy="1108075"/>
          </a:xfrm>
        </p:spPr>
        <p:txBody>
          <a:bodyPr>
            <a:normAutofit/>
          </a:bodyPr>
          <a:lstStyle/>
          <a:p>
            <a:pPr algn="just">
              <a:buNone/>
            </a:pPr>
            <a:r>
              <a:rPr lang="ru-RU" altLang="ru-RU" sz="2400" dirty="0" smtClean="0">
                <a:effectLst/>
                <a:cs typeface="Calibri" pitchFamily="34" charset="0"/>
              </a:rPr>
              <a:t>Какая из этих скульптур находится </a:t>
            </a:r>
            <a:r>
              <a:rPr lang="ru-RU" sz="2400" dirty="0" smtClean="0">
                <a:solidFill>
                  <a:srgbClr val="333333"/>
                </a:solidFill>
                <a:ea typeface="Times New Roman" panose="02020603050405020304" pitchFamily="18" charset="0"/>
              </a:rPr>
              <a:t>возле </a:t>
            </a:r>
            <a:r>
              <a:rPr lang="ru-RU" sz="2400" dirty="0">
                <a:solidFill>
                  <a:srgbClr val="333333"/>
                </a:solidFill>
                <a:ea typeface="Times New Roman" panose="02020603050405020304" pitchFamily="18" charset="0"/>
              </a:rPr>
              <a:t>здания Центрального военного </a:t>
            </a:r>
            <a:r>
              <a:rPr lang="ru-RU" sz="2400" dirty="0" smtClean="0">
                <a:solidFill>
                  <a:srgbClr val="333333"/>
                </a:solidFill>
                <a:ea typeface="Times New Roman" panose="02020603050405020304" pitchFamily="18" charset="0"/>
              </a:rPr>
              <a:t>округа?</a:t>
            </a:r>
            <a:endParaRPr lang="ru-RU" altLang="ru-RU" sz="2400" b="1" dirty="0" smtClean="0"/>
          </a:p>
        </p:txBody>
      </p:sp>
      <p:pic>
        <p:nvPicPr>
          <p:cNvPr id="2" name="Рисунок 1">
            <a:hlinkClick r:id="rId2" action="ppaction://hlinksldjump"/>
          </p:cNvPr>
          <p:cNvPicPr>
            <a:picLocks noChangeAspect="1"/>
          </p:cNvPicPr>
          <p:nvPr/>
        </p:nvPicPr>
        <p:blipFill>
          <a:blip r:embed="rId3"/>
          <a:stretch>
            <a:fillRect/>
          </a:stretch>
        </p:blipFill>
        <p:spPr>
          <a:xfrm>
            <a:off x="214282" y="2564904"/>
            <a:ext cx="4052285" cy="2907052"/>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4"/>
          <a:stretch>
            <a:fillRect/>
          </a:stretch>
        </p:blipFill>
        <p:spPr>
          <a:xfrm>
            <a:off x="4562445" y="2564904"/>
            <a:ext cx="4370743" cy="2907052"/>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87233"/>
            <a:ext cx="8472518" cy="2585784"/>
          </a:xfrm>
        </p:spPr>
        <p:txBody>
          <a:bodyPr>
            <a:normAutofit/>
          </a:bodyPr>
          <a:lstStyle/>
          <a:p>
            <a:pPr lvl="0" algn="just">
              <a:lnSpc>
                <a:spcPct val="115000"/>
              </a:lnSpc>
              <a:spcAft>
                <a:spcPts val="600"/>
              </a:spcAft>
              <a:buSzPts val="1000"/>
              <a:buFont typeface="Symbol" panose="05050102010706020507" pitchFamily="18" charset="2"/>
              <a:buChar char=""/>
              <a:tabLst>
                <a:tab pos="228600" algn="l"/>
              </a:tabLst>
            </a:pPr>
            <a:r>
              <a:rPr lang="ru-RU" sz="2400" b="1" dirty="0" smtClean="0"/>
              <a:t>ОТВЕТ: </a:t>
            </a:r>
            <a:r>
              <a:rPr lang="ru-RU" sz="2400" b="1" dirty="0">
                <a:ea typeface="Times New Roman" panose="02020603050405020304" pitchFamily="18" charset="0"/>
                <a:cs typeface="Times New Roman" panose="02020603050405020304" pitchFamily="18" charset="0"/>
              </a:rPr>
              <a:t>Памятник Георгию Жукову</a:t>
            </a:r>
            <a:r>
              <a:rPr lang="ru-RU" sz="2400" dirty="0">
                <a:ea typeface="Times New Roman" panose="02020603050405020304" pitchFamily="18" charset="0"/>
                <a:cs typeface="Times New Roman" panose="02020603050405020304" pitchFamily="18" charset="0"/>
              </a:rPr>
              <a:t>. Возле здания Центрального военного округа есть две скульптуры, посвящённые полководцу. Одна из них — конная статуя, другая представляет собой машину, в которой сидят шофёр и Георгий Жуков.</a:t>
            </a:r>
            <a:endParaRPr lang="ru-RU" sz="2400" dirty="0">
              <a:ea typeface="Calibri" panose="020F0502020204030204" pitchFamily="34" charset="0"/>
              <a:cs typeface="Times New Roman" panose="02020603050405020304" pitchFamily="18" charset="0"/>
            </a:endParaRPr>
          </a:p>
          <a:p>
            <a:pPr>
              <a:buNone/>
            </a:pPr>
            <a:endParaRPr lang="ru-RU" dirty="0"/>
          </a:p>
          <a:p>
            <a:endParaRPr lang="ru-RU" dirty="0"/>
          </a:p>
        </p:txBody>
      </p:sp>
      <p:sp>
        <p:nvSpPr>
          <p:cNvPr id="6" name="Заголовок 5"/>
          <p:cNvSpPr>
            <a:spLocks noGrp="1"/>
          </p:cNvSpPr>
          <p:nvPr>
            <p:ph type="title"/>
          </p:nvPr>
        </p:nvSpPr>
        <p:spPr>
          <a:xfrm>
            <a:off x="457200" y="0"/>
            <a:ext cx="8229600" cy="980728"/>
          </a:xfrm>
        </p:spPr>
        <p:txBody>
          <a:bodyPr>
            <a:normAutofit fontScale="90000"/>
          </a:bodyPr>
          <a:lstStyle/>
          <a:p>
            <a:pPr lvl="0">
              <a:spcBef>
                <a:spcPts val="0"/>
              </a:spcBef>
            </a:pPr>
            <a:r>
              <a:rPr lang="ru-RU" sz="3600" b="1" dirty="0">
                <a:solidFill>
                  <a:srgbClr val="CC9900"/>
                </a:solidFill>
                <a:latin typeface="Wonderland Stars" pitchFamily="2" charset="0"/>
                <a:ea typeface="+mn-ea"/>
                <a:cs typeface="+mn-cs"/>
              </a:rPr>
              <a:t>Герои былых </a:t>
            </a:r>
            <a:r>
              <a:rPr lang="ru-RU" sz="3600" b="1" dirty="0" smtClean="0">
                <a:solidFill>
                  <a:srgbClr val="CC9900"/>
                </a:solidFill>
                <a:latin typeface="Wonderland Stars" pitchFamily="2" charset="0"/>
                <a:ea typeface="+mn-ea"/>
                <a:cs typeface="+mn-cs"/>
              </a:rPr>
              <a:t>времён  </a:t>
            </a:r>
            <a:r>
              <a:rPr lang="ru-RU" sz="6600" dirty="0" smtClean="0">
                <a:latin typeface="Majestic X" pitchFamily="66" charset="0"/>
              </a:rPr>
              <a:t>5</a:t>
            </a:r>
          </a:p>
        </p:txBody>
      </p:sp>
      <p:pic>
        <p:nvPicPr>
          <p:cNvPr id="2" name="Рисунок 1"/>
          <p:cNvPicPr>
            <a:picLocks noChangeAspect="1"/>
          </p:cNvPicPr>
          <p:nvPr/>
        </p:nvPicPr>
        <p:blipFill>
          <a:blip r:embed="rId2"/>
          <a:stretch>
            <a:fillRect/>
          </a:stretch>
        </p:blipFill>
        <p:spPr>
          <a:xfrm>
            <a:off x="214282" y="3275636"/>
            <a:ext cx="4572000" cy="304800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3"/>
          <a:srcRect l="11024" r="3926"/>
          <a:stretch/>
        </p:blipFill>
        <p:spPr>
          <a:xfrm>
            <a:off x="5066366" y="3288564"/>
            <a:ext cx="3888432" cy="3035072"/>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Стрелка вверх 3">
            <a:hlinkClick r:id="rId4" action="ppaction://hlinksldjump"/>
          </p:cNvPr>
          <p:cNvSpPr/>
          <p:nvPr/>
        </p:nvSpPr>
        <p:spPr>
          <a:xfrm>
            <a:off x="7755160" y="5085184"/>
            <a:ext cx="1214446" cy="1643074"/>
          </a:xfrm>
          <a:prstGeom prst="upArrow">
            <a:avLst/>
          </a:prstGeom>
          <a:solidFill>
            <a:srgbClr val="FFC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596" y="0"/>
            <a:ext cx="8229600" cy="836712"/>
          </a:xfrm>
        </p:spPr>
        <p:txBody>
          <a:bodyPr>
            <a:normAutofit fontScale="90000"/>
          </a:bodyPr>
          <a:lstStyle/>
          <a:p>
            <a:pPr>
              <a:defRPr/>
            </a:pPr>
            <a:r>
              <a:rPr lang="ru-RU" sz="3600" b="1" dirty="0">
                <a:solidFill>
                  <a:srgbClr val="666633"/>
                </a:solidFill>
                <a:latin typeface="Wonderland Stars" pitchFamily="2" charset="0"/>
              </a:rPr>
              <a:t>Сюжеты старого вокзала </a:t>
            </a:r>
            <a:r>
              <a:rPr lang="ru-RU" sz="6600" dirty="0" smtClean="0">
                <a:latin typeface="Majestic X" pitchFamily="66" charset="0"/>
              </a:rPr>
              <a:t>1</a:t>
            </a:r>
            <a:endParaRPr lang="ru-RU" sz="5400" b="1" dirty="0" smtClean="0">
              <a:ln w="18000">
                <a:solidFill>
                  <a:schemeClr val="tx1">
                    <a:lumMod val="65000"/>
                    <a:lumOff val="35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7171" name="Rectangle 3"/>
          <p:cNvSpPr>
            <a:spLocks noGrp="1" noChangeArrowheads="1"/>
          </p:cNvSpPr>
          <p:nvPr>
            <p:ph type="body" idx="1"/>
          </p:nvPr>
        </p:nvSpPr>
        <p:spPr>
          <a:xfrm>
            <a:off x="395536" y="836712"/>
            <a:ext cx="8391554" cy="1655763"/>
          </a:xfrm>
        </p:spPr>
        <p:txBody>
          <a:bodyPr/>
          <a:lstStyle/>
          <a:p>
            <a:pPr>
              <a:defRPr/>
            </a:pPr>
            <a:r>
              <a:rPr lang="ru-RU" dirty="0">
                <a:solidFill>
                  <a:srgbClr val="000000"/>
                </a:solidFill>
                <a:latin typeface="Yandex Sans Text"/>
              </a:rPr>
              <a:t>Какой профессии посвящены люди, изображённые в скульптуре?</a:t>
            </a:r>
            <a:endParaRPr lang="ru-RU" dirty="0" smtClean="0"/>
          </a:p>
        </p:txBody>
      </p:sp>
      <p:pic>
        <p:nvPicPr>
          <p:cNvPr id="512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844824"/>
            <a:ext cx="4392488" cy="4392488"/>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980728"/>
            <a:ext cx="8472518" cy="4785395"/>
          </a:xfrm>
        </p:spPr>
        <p:txBody>
          <a:bodyPr>
            <a:normAutofit lnSpcReduction="10000"/>
          </a:bodyPr>
          <a:lstStyle/>
          <a:p>
            <a:pPr>
              <a:spcAft>
                <a:spcPts val="0"/>
              </a:spcAft>
            </a:pPr>
            <a:r>
              <a:rPr lang="ru-RU" b="1" dirty="0" smtClean="0"/>
              <a:t>ОТВЕТ:</a:t>
            </a:r>
            <a:r>
              <a:rPr lang="ru-RU" dirty="0" smtClean="0"/>
              <a:t>  </a:t>
            </a:r>
            <a:r>
              <a:rPr lang="ru-RU" sz="2800" dirty="0" smtClean="0">
                <a:latin typeface="Arial"/>
              </a:rPr>
              <a:t>Железнодорожные </a:t>
            </a:r>
            <a:r>
              <a:rPr lang="ru-RU" sz="2800" dirty="0">
                <a:latin typeface="Arial"/>
              </a:rPr>
              <a:t>рабочие – как самые настоящие… стоят, </a:t>
            </a:r>
            <a:r>
              <a:rPr lang="ru-RU" sz="2800" dirty="0" smtClean="0">
                <a:latin typeface="Arial"/>
              </a:rPr>
              <a:t>разговаривают </a:t>
            </a:r>
            <a:r>
              <a:rPr lang="ru-RU" sz="2800" dirty="0">
                <a:latin typeface="Arial"/>
              </a:rPr>
              <a:t>в перерывах между тяжелой работой</a:t>
            </a:r>
            <a:r>
              <a:rPr lang="ru-RU" sz="2800" dirty="0" smtClean="0">
                <a:latin typeface="Arial"/>
              </a:rPr>
              <a:t>. </a:t>
            </a:r>
            <a:r>
              <a:rPr lang="ru-RU" sz="2800" dirty="0">
                <a:latin typeface="Arial"/>
                <a:ea typeface="Times New Roman"/>
                <a:cs typeface="Times New Roman"/>
              </a:rPr>
              <a:t>Памятник путейским рабочим, которых из-за сходства с чеховскими персонажами окрестили в народе Толстый и Тонкий </a:t>
            </a:r>
            <a:r>
              <a:rPr lang="ru-RU" sz="2800" dirty="0" smtClean="0">
                <a:latin typeface="Arial"/>
                <a:ea typeface="Times New Roman"/>
                <a:cs typeface="Times New Roman"/>
              </a:rPr>
              <a:t>- </a:t>
            </a:r>
            <a:r>
              <a:rPr lang="ru-RU" sz="2800" dirty="0">
                <a:latin typeface="Arial"/>
                <a:ea typeface="Times New Roman"/>
                <a:cs typeface="Times New Roman"/>
              </a:rPr>
              <a:t>один из бронзовых сюжетов у здания дореволюционного вокзала. Рядом с бронзовыми работягами на рельсах стоит самая настоящая тележка путейцев для перевозки шпал, так что композиция получается вполне завершённой.</a:t>
            </a:r>
            <a:endParaRPr lang="ru-RU" sz="2800" dirty="0">
              <a:ea typeface="Calibri"/>
              <a:cs typeface="Times New Roman"/>
            </a:endParaRPr>
          </a:p>
          <a:p>
            <a:pPr>
              <a:buNone/>
            </a:pPr>
            <a:endParaRPr lang="ru-RU" dirty="0"/>
          </a:p>
        </p:txBody>
      </p:sp>
      <p:sp>
        <p:nvSpPr>
          <p:cNvPr id="4" name="Стрелка вверх 3">
            <a:hlinkClick r:id="rId2" action="ppaction://hlinksldjump"/>
          </p:cNvPr>
          <p:cNvSpPr/>
          <p:nvPr/>
        </p:nvSpPr>
        <p:spPr>
          <a:xfrm>
            <a:off x="7740352" y="5085184"/>
            <a:ext cx="1214446" cy="1643074"/>
          </a:xfrm>
          <a:prstGeom prst="upArrow">
            <a:avLst/>
          </a:prstGeom>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980728"/>
          </a:xfrm>
        </p:spPr>
        <p:txBody>
          <a:bodyPr>
            <a:normAutofit fontScale="90000"/>
          </a:bodyPr>
          <a:lstStyle/>
          <a:p>
            <a:pPr lvl="0">
              <a:defRPr/>
            </a:pPr>
            <a:r>
              <a:rPr lang="ru-RU" sz="3600" b="1" dirty="0">
                <a:solidFill>
                  <a:srgbClr val="666633"/>
                </a:solidFill>
                <a:latin typeface="Wonderland Stars" pitchFamily="2" charset="0"/>
              </a:rPr>
              <a:t>Сюжеты старого вокзала </a:t>
            </a:r>
            <a:r>
              <a:rPr lang="ru-RU" sz="6600" dirty="0" smtClean="0">
                <a:latin typeface="Majestic X" pitchFamily="66" charset="0"/>
              </a:rPr>
              <a:t>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596" y="0"/>
            <a:ext cx="8229600" cy="764704"/>
          </a:xfrm>
        </p:spPr>
        <p:txBody>
          <a:bodyPr>
            <a:normAutofit fontScale="90000"/>
          </a:bodyPr>
          <a:lstStyle/>
          <a:p>
            <a:pPr>
              <a:defRPr/>
            </a:pPr>
            <a:r>
              <a:rPr lang="ru-RU" sz="3600" b="1" dirty="0">
                <a:solidFill>
                  <a:srgbClr val="666633"/>
                </a:solidFill>
                <a:latin typeface="Wonderland Stars" pitchFamily="2" charset="0"/>
              </a:rPr>
              <a:t>Сюжеты старого вокзала </a:t>
            </a:r>
            <a:r>
              <a:rPr lang="ru-RU" sz="6600" dirty="0" smtClean="0">
                <a:latin typeface="Majestic X" pitchFamily="66" charset="0"/>
              </a:rPr>
              <a:t>2</a:t>
            </a:r>
            <a:endParaRPr lang="ru-RU" sz="5400" b="1" dirty="0" smtClean="0">
              <a:ln w="18000">
                <a:solidFill>
                  <a:schemeClr val="tx1">
                    <a:lumMod val="65000"/>
                    <a:lumOff val="35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7171" name="Rectangle 3"/>
          <p:cNvSpPr>
            <a:spLocks noGrp="1" noChangeArrowheads="1"/>
          </p:cNvSpPr>
          <p:nvPr>
            <p:ph type="body" idx="1"/>
          </p:nvPr>
        </p:nvSpPr>
        <p:spPr>
          <a:xfrm>
            <a:off x="467544" y="836712"/>
            <a:ext cx="8391554" cy="1655763"/>
          </a:xfrm>
        </p:spPr>
        <p:txBody>
          <a:bodyPr/>
          <a:lstStyle/>
          <a:p>
            <a:pPr algn="just">
              <a:defRPr/>
            </a:pPr>
            <a:r>
              <a:rPr lang="ru-RU" dirty="0" smtClean="0"/>
              <a:t>Какой из колоколов возвещает об отправлении поезда с платформы?</a:t>
            </a:r>
          </a:p>
        </p:txBody>
      </p:sp>
      <p:pic>
        <p:nvPicPr>
          <p:cNvPr id="921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80928"/>
            <a:ext cx="2016224" cy="201622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2782084"/>
            <a:ext cx="3347864" cy="1757629"/>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2780928"/>
            <a:ext cx="2453060" cy="2071185"/>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26"/>
                                        </p:tgtEl>
                                        <p:attrNameLst>
                                          <p:attrName>ppt_w</p:attrName>
                                        </p:attrNameLst>
                                      </p:cBhvr>
                                      <p:tavLst>
                                        <p:tav tm="0">
                                          <p:val>
                                            <p:strVal val="ppt_w"/>
                                          </p:val>
                                        </p:tav>
                                        <p:tav tm="100000">
                                          <p:val>
                                            <p:fltVal val="0"/>
                                          </p:val>
                                        </p:tav>
                                      </p:tavLst>
                                    </p:anim>
                                    <p:anim calcmode="lin" valueType="num">
                                      <p:cBhvr>
                                        <p:cTn id="7" dur="1000"/>
                                        <p:tgtEl>
                                          <p:spTgt spid="1026"/>
                                        </p:tgtEl>
                                        <p:attrNameLst>
                                          <p:attrName>ppt_h</p:attrName>
                                        </p:attrNameLst>
                                      </p:cBhvr>
                                      <p:tavLst>
                                        <p:tav tm="0">
                                          <p:val>
                                            <p:strVal val="ppt_h"/>
                                          </p:val>
                                        </p:tav>
                                        <p:tav tm="100000">
                                          <p:val>
                                            <p:fltVal val="0"/>
                                          </p:val>
                                        </p:tav>
                                      </p:tavLst>
                                    </p:anim>
                                    <p:anim calcmode="lin" valueType="num">
                                      <p:cBhvr>
                                        <p:cTn id="8" dur="1000"/>
                                        <p:tgtEl>
                                          <p:spTgt spid="1026"/>
                                        </p:tgtEl>
                                        <p:attrNameLst>
                                          <p:attrName>style.rotation</p:attrName>
                                        </p:attrNameLst>
                                      </p:cBhvr>
                                      <p:tavLst>
                                        <p:tav tm="0">
                                          <p:val>
                                            <p:fltVal val="0"/>
                                          </p:val>
                                        </p:tav>
                                        <p:tav tm="100000">
                                          <p:val>
                                            <p:fltVal val="90"/>
                                          </p:val>
                                        </p:tav>
                                      </p:tavLst>
                                    </p:anim>
                                    <p:animEffect transition="out" filter="fade">
                                      <p:cBhvr>
                                        <p:cTn id="9" dur="1000"/>
                                        <p:tgtEl>
                                          <p:spTgt spid="1026"/>
                                        </p:tgtEl>
                                      </p:cBhvr>
                                    </p:animEffect>
                                    <p:set>
                                      <p:cBhvr>
                                        <p:cTn id="10" dur="1" fill="hold">
                                          <p:stCondLst>
                                            <p:cond delay="999"/>
                                          </p:stCondLst>
                                        </p:cTn>
                                        <p:tgtEl>
                                          <p:spTgt spid="10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1027"/>
                                        </p:tgtEl>
                                        <p:attrNameLst>
                                          <p:attrName>ppt_w</p:attrName>
                                        </p:attrNameLst>
                                      </p:cBhvr>
                                      <p:tavLst>
                                        <p:tav tm="0">
                                          <p:val>
                                            <p:strVal val="ppt_w"/>
                                          </p:val>
                                        </p:tav>
                                        <p:tav tm="100000">
                                          <p:val>
                                            <p:fltVal val="0"/>
                                          </p:val>
                                        </p:tav>
                                      </p:tavLst>
                                    </p:anim>
                                    <p:anim calcmode="lin" valueType="num">
                                      <p:cBhvr>
                                        <p:cTn id="15" dur="1000"/>
                                        <p:tgtEl>
                                          <p:spTgt spid="1027"/>
                                        </p:tgtEl>
                                        <p:attrNameLst>
                                          <p:attrName>ppt_h</p:attrName>
                                        </p:attrNameLst>
                                      </p:cBhvr>
                                      <p:tavLst>
                                        <p:tav tm="0">
                                          <p:val>
                                            <p:strVal val="ppt_h"/>
                                          </p:val>
                                        </p:tav>
                                        <p:tav tm="100000">
                                          <p:val>
                                            <p:fltVal val="0"/>
                                          </p:val>
                                        </p:tav>
                                      </p:tavLst>
                                    </p:anim>
                                    <p:anim calcmode="lin" valueType="num">
                                      <p:cBhvr>
                                        <p:cTn id="16" dur="1000"/>
                                        <p:tgtEl>
                                          <p:spTgt spid="1027"/>
                                        </p:tgtEl>
                                        <p:attrNameLst>
                                          <p:attrName>style.rotation</p:attrName>
                                        </p:attrNameLst>
                                      </p:cBhvr>
                                      <p:tavLst>
                                        <p:tav tm="0">
                                          <p:val>
                                            <p:fltVal val="0"/>
                                          </p:val>
                                        </p:tav>
                                        <p:tav tm="100000">
                                          <p:val>
                                            <p:fltVal val="90"/>
                                          </p:val>
                                        </p:tav>
                                      </p:tavLst>
                                    </p:anim>
                                    <p:animEffect transition="out" filter="fade">
                                      <p:cBhvr>
                                        <p:cTn id="17" dur="1000"/>
                                        <p:tgtEl>
                                          <p:spTgt spid="1027"/>
                                        </p:tgtEl>
                                      </p:cBhvr>
                                    </p:animEffect>
                                    <p:set>
                                      <p:cBhvr>
                                        <p:cTn id="18" dur="1" fill="hold">
                                          <p:stCondLst>
                                            <p:cond delay="9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980728"/>
            <a:ext cx="8472518" cy="4925993"/>
          </a:xfrm>
        </p:spPr>
        <p:txBody>
          <a:bodyPr>
            <a:normAutofit fontScale="70000" lnSpcReduction="20000"/>
          </a:bodyPr>
          <a:lstStyle/>
          <a:p>
            <a:pPr algn="just">
              <a:buNone/>
            </a:pPr>
            <a:r>
              <a:rPr lang="ru-RU" b="1" dirty="0" smtClean="0"/>
              <a:t>ОТВЕТ: «Начальник железнодорожной станции». </a:t>
            </a:r>
            <a:r>
              <a:rPr lang="ru-RU" dirty="0">
                <a:solidFill>
                  <a:srgbClr val="232D41"/>
                </a:solidFill>
              </a:rPr>
              <a:t>Идея этой бронзовой скульптуры, созданной, благодаря Ю. Крылову и </a:t>
            </a:r>
            <a:r>
              <a:rPr lang="ru-RU" dirty="0" err="1" smtClean="0">
                <a:solidFill>
                  <a:srgbClr val="232D41"/>
                </a:solidFill>
              </a:rPr>
              <a:t>А.Кокотееву</a:t>
            </a:r>
            <a:r>
              <a:rPr lang="ru-RU" dirty="0">
                <a:solidFill>
                  <a:srgbClr val="232D41"/>
                </a:solidFill>
              </a:rPr>
              <a:t>, заключается в том, что начальник станции возвещает об отправлении поезда при помощи удара в колокол. Такая необычная композиция очень гармонирует с окружающей обстановкой и делает посещение вокзала интересным не только для пассажиров, но и для всех гостей города. Усатый начальник железнодорожной станции встречает и провожает поезда, оповещая о прибытии или убытии звоном колокола. Ударяли в колокол не абы как, а так, как предписывал приказ «Колокола на станциях». Первый сигнал – предупреждение приготовиться пассажирам к посадке - сопровождался звоном и одним ударом в колокол. Второй - требование садиться на свои места – звоном и двумя ударами в колокол. А отправлялся поезд под звон и три колокольных удара. Звоном того же колокола, но без счета ударов, возвещалось о выходе поезда с соседней станции.</a:t>
            </a:r>
            <a:endParaRPr lang="ru-RU" dirty="0"/>
          </a:p>
          <a:p>
            <a:pPr algn="just"/>
            <a:endParaRPr lang="ru-RU" dirty="0"/>
          </a:p>
        </p:txBody>
      </p:sp>
      <p:sp>
        <p:nvSpPr>
          <p:cNvPr id="4" name="Стрелка вверх 3">
            <a:hlinkClick r:id="rId2" action="ppaction://hlinksldjump"/>
          </p:cNvPr>
          <p:cNvSpPr/>
          <p:nvPr/>
        </p:nvSpPr>
        <p:spPr>
          <a:xfrm>
            <a:off x="7740352" y="5085184"/>
            <a:ext cx="1214446" cy="1643074"/>
          </a:xfrm>
          <a:prstGeom prst="upArrow">
            <a:avLst/>
          </a:prstGeom>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1052736"/>
          </a:xfrm>
        </p:spPr>
        <p:txBody>
          <a:bodyPr>
            <a:normAutofit fontScale="90000"/>
          </a:bodyPr>
          <a:lstStyle/>
          <a:p>
            <a:pPr lvl="0">
              <a:defRPr/>
            </a:pPr>
            <a:r>
              <a:rPr lang="ru-RU" sz="3600" b="1" dirty="0">
                <a:solidFill>
                  <a:srgbClr val="666633"/>
                </a:solidFill>
                <a:latin typeface="Wonderland Stars" pitchFamily="2" charset="0"/>
              </a:rPr>
              <a:t>Сюжеты старого вокзала </a:t>
            </a:r>
            <a:r>
              <a:rPr lang="ru-RU" sz="6600" dirty="0" smtClean="0">
                <a:latin typeface="Majestic X" pitchFamily="66" charset="0"/>
              </a:rPr>
              <a:t>2</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596" y="0"/>
            <a:ext cx="8229600" cy="908720"/>
          </a:xfrm>
        </p:spPr>
        <p:txBody>
          <a:bodyPr>
            <a:normAutofit fontScale="90000"/>
          </a:bodyPr>
          <a:lstStyle/>
          <a:p>
            <a:pPr>
              <a:defRPr/>
            </a:pPr>
            <a:r>
              <a:rPr lang="ru-RU" sz="3600" b="1" dirty="0">
                <a:solidFill>
                  <a:srgbClr val="666633"/>
                </a:solidFill>
                <a:latin typeface="Wonderland Stars" pitchFamily="2" charset="0"/>
              </a:rPr>
              <a:t>Сюжеты старого вокзала </a:t>
            </a:r>
            <a:r>
              <a:rPr lang="ru-RU" sz="6600" dirty="0" smtClean="0">
                <a:latin typeface="Majestic X" pitchFamily="66" charset="0"/>
              </a:rPr>
              <a:t>3</a:t>
            </a:r>
            <a:endParaRPr lang="ru-RU" sz="5400" b="1" dirty="0" smtClean="0">
              <a:ln w="18000">
                <a:solidFill>
                  <a:schemeClr val="tx1">
                    <a:lumMod val="65000"/>
                    <a:lumOff val="35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7171" name="Rectangle 3"/>
          <p:cNvSpPr>
            <a:spLocks noGrp="1" noChangeArrowheads="1"/>
          </p:cNvSpPr>
          <p:nvPr>
            <p:ph type="body" idx="1"/>
          </p:nvPr>
        </p:nvSpPr>
        <p:spPr>
          <a:xfrm>
            <a:off x="395536" y="908720"/>
            <a:ext cx="8391554" cy="1655763"/>
          </a:xfrm>
        </p:spPr>
        <p:txBody>
          <a:bodyPr/>
          <a:lstStyle/>
          <a:p>
            <a:pPr>
              <a:buNone/>
              <a:defRPr/>
            </a:pPr>
            <a:r>
              <a:rPr lang="ru-RU" dirty="0" smtClean="0"/>
              <a:t>Как называется профессия этой девушки? </a:t>
            </a:r>
          </a:p>
          <a:p>
            <a:pPr>
              <a:buNone/>
              <a:defRPr/>
            </a:pPr>
            <a:r>
              <a:rPr lang="ru-RU" dirty="0" smtClean="0"/>
              <a:t>Что несёт она в своих руках?</a:t>
            </a:r>
            <a:endParaRPr lang="ru-RU" i="1" dirty="0" smtClean="0"/>
          </a:p>
        </p:txBody>
      </p:sp>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130425"/>
            <a:ext cx="3226345" cy="3095778"/>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08720"/>
            <a:ext cx="8472518" cy="5217443"/>
          </a:xfrm>
        </p:spPr>
        <p:txBody>
          <a:bodyPr>
            <a:normAutofit/>
          </a:bodyPr>
          <a:lstStyle/>
          <a:p>
            <a:pPr>
              <a:buNone/>
            </a:pPr>
            <a:r>
              <a:rPr lang="ru-RU" dirty="0" smtClean="0"/>
              <a:t>ОТВЕТ: «Проводница»</a:t>
            </a:r>
            <a:r>
              <a:rPr lang="ru-RU" sz="2800" dirty="0" smtClean="0"/>
              <a:t>. </a:t>
            </a:r>
            <a:r>
              <a:rPr lang="ru-RU" sz="2800" dirty="0">
                <a:solidFill>
                  <a:srgbClr val="232D41"/>
                </a:solidFill>
                <a:latin typeface="Arial"/>
              </a:rPr>
              <a:t>Несёт чаёк в гранёных стаканах и подстаканниках из нержавейки</a:t>
            </a:r>
            <a:endParaRPr lang="ru-RU" dirty="0"/>
          </a:p>
        </p:txBody>
      </p:sp>
      <p:sp>
        <p:nvSpPr>
          <p:cNvPr id="4" name="Стрелка вверх 3">
            <a:hlinkClick r:id="rId2" action="ppaction://hlinksldjump"/>
          </p:cNvPr>
          <p:cNvSpPr/>
          <p:nvPr/>
        </p:nvSpPr>
        <p:spPr>
          <a:xfrm>
            <a:off x="7668344" y="5085184"/>
            <a:ext cx="1214446" cy="1643074"/>
          </a:xfrm>
          <a:prstGeom prst="upArrow">
            <a:avLst/>
          </a:prstGeom>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908720"/>
          </a:xfrm>
        </p:spPr>
        <p:txBody>
          <a:bodyPr>
            <a:normAutofit fontScale="90000"/>
          </a:bodyPr>
          <a:lstStyle/>
          <a:p>
            <a:pPr lvl="0">
              <a:defRPr/>
            </a:pPr>
            <a:r>
              <a:rPr lang="ru-RU" sz="3600" b="1" dirty="0">
                <a:solidFill>
                  <a:srgbClr val="666633"/>
                </a:solidFill>
                <a:latin typeface="Wonderland Stars" pitchFamily="2" charset="0"/>
              </a:rPr>
              <a:t>Сюжеты старого вокзала </a:t>
            </a:r>
            <a:r>
              <a:rPr lang="ru-RU" sz="6600" dirty="0" smtClean="0">
                <a:latin typeface="Majestic X" pitchFamily="66" charset="0"/>
              </a:rPr>
              <a:t>3</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572" b="25378"/>
          <a:stretch/>
        </p:blipFill>
        <p:spPr bwMode="auto">
          <a:xfrm>
            <a:off x="1980838" y="2056243"/>
            <a:ext cx="4824536" cy="4184537"/>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596" y="0"/>
            <a:ext cx="8229600" cy="908720"/>
          </a:xfrm>
        </p:spPr>
        <p:txBody>
          <a:bodyPr>
            <a:normAutofit fontScale="90000"/>
          </a:bodyPr>
          <a:lstStyle/>
          <a:p>
            <a:pPr>
              <a:defRPr/>
            </a:pPr>
            <a:r>
              <a:rPr lang="ru-RU" sz="3600" b="1" dirty="0">
                <a:solidFill>
                  <a:srgbClr val="666633"/>
                </a:solidFill>
                <a:latin typeface="Wonderland Stars" pitchFamily="2" charset="0"/>
              </a:rPr>
              <a:t>Сюжеты старого вокзала </a:t>
            </a:r>
            <a:r>
              <a:rPr lang="ru-RU" sz="6600" dirty="0" smtClean="0">
                <a:latin typeface="Majestic X" pitchFamily="66" charset="0"/>
              </a:rPr>
              <a:t>4</a:t>
            </a:r>
            <a:endParaRPr lang="ru-RU" sz="5400" b="1" dirty="0" smtClean="0">
              <a:ln w="18000">
                <a:solidFill>
                  <a:schemeClr val="tx1">
                    <a:lumMod val="65000"/>
                    <a:lumOff val="35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7171" name="Rectangle 3"/>
          <p:cNvSpPr>
            <a:spLocks noGrp="1" noChangeArrowheads="1"/>
          </p:cNvSpPr>
          <p:nvPr>
            <p:ph type="body" idx="1"/>
          </p:nvPr>
        </p:nvSpPr>
        <p:spPr>
          <a:xfrm>
            <a:off x="395288" y="908721"/>
            <a:ext cx="8391554" cy="1944018"/>
          </a:xfrm>
        </p:spPr>
        <p:txBody>
          <a:bodyPr>
            <a:normAutofit/>
          </a:bodyPr>
          <a:lstStyle/>
          <a:p>
            <a:pPr>
              <a:defRPr/>
            </a:pPr>
            <a:r>
              <a:rPr lang="ru-RU" sz="2400" dirty="0" smtClean="0"/>
              <a:t>Какая из этих скульптур </a:t>
            </a:r>
            <a:r>
              <a:rPr lang="ru-RU" sz="2400" dirty="0"/>
              <a:t>стала символом женской смелости и выносливости, проявленных в тяжёлые годы становления и развития железнодорожной отрасли в прошлом </a:t>
            </a:r>
            <a:r>
              <a:rPr lang="ru-RU" sz="2400" dirty="0" smtClean="0"/>
              <a:t>веке?</a:t>
            </a:r>
          </a:p>
        </p:txBody>
      </p:sp>
      <p:pic>
        <p:nvPicPr>
          <p:cNvPr id="3" name="Рисунок 2"/>
          <p:cNvPicPr>
            <a:picLocks noChangeAspect="1"/>
          </p:cNvPicPr>
          <p:nvPr/>
        </p:nvPicPr>
        <p:blipFill>
          <a:blip r:embed="rId2"/>
          <a:stretch>
            <a:fillRect/>
          </a:stretch>
        </p:blipFill>
        <p:spPr>
          <a:xfrm>
            <a:off x="179512" y="2132856"/>
            <a:ext cx="3048000" cy="3048000"/>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3"/>
          <a:srcRect l="20075" r="10625"/>
          <a:stretch/>
        </p:blipFill>
        <p:spPr>
          <a:xfrm>
            <a:off x="5834266" y="2132856"/>
            <a:ext cx="3168352" cy="3048000"/>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a:hlinkClick r:id="rId4" action="ppaction://hlinksldjump"/>
          </p:cNvPr>
          <p:cNvPicPr>
            <a:picLocks noChangeAspect="1"/>
          </p:cNvPicPr>
          <p:nvPr/>
        </p:nvPicPr>
        <p:blipFill>
          <a:blip r:embed="rId5"/>
          <a:stretch>
            <a:fillRect/>
          </a:stretch>
        </p:blipFill>
        <p:spPr>
          <a:xfrm>
            <a:off x="3132016" y="3721807"/>
            <a:ext cx="2918098" cy="2918098"/>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4"/>
                                        </p:tgtEl>
                                        <p:attrNameLst>
                                          <p:attrName>ppt_w</p:attrName>
                                        </p:attrNameLst>
                                      </p:cBhvr>
                                      <p:tavLst>
                                        <p:tav tm="0">
                                          <p:val>
                                            <p:strVal val="ppt_w"/>
                                          </p:val>
                                        </p:tav>
                                        <p:tav tm="100000">
                                          <p:val>
                                            <p:fltVal val="0"/>
                                          </p:val>
                                        </p:tav>
                                      </p:tavLst>
                                    </p:anim>
                                    <p:anim calcmode="lin" valueType="num">
                                      <p:cBhvr>
                                        <p:cTn id="15" dur="1000"/>
                                        <p:tgtEl>
                                          <p:spTgt spid="4"/>
                                        </p:tgtEl>
                                        <p:attrNameLst>
                                          <p:attrName>ppt_h</p:attrName>
                                        </p:attrNameLst>
                                      </p:cBhvr>
                                      <p:tavLst>
                                        <p:tav tm="0">
                                          <p:val>
                                            <p:strVal val="ppt_h"/>
                                          </p:val>
                                        </p:tav>
                                        <p:tav tm="100000">
                                          <p:val>
                                            <p:fltVal val="0"/>
                                          </p:val>
                                        </p:tav>
                                      </p:tavLst>
                                    </p:anim>
                                    <p:anim calcmode="lin" valueType="num">
                                      <p:cBhvr>
                                        <p:cTn id="16" dur="1000"/>
                                        <p:tgtEl>
                                          <p:spTgt spid="4"/>
                                        </p:tgtEl>
                                        <p:attrNameLst>
                                          <p:attrName>style.rotation</p:attrName>
                                        </p:attrNameLst>
                                      </p:cBhvr>
                                      <p:tavLst>
                                        <p:tav tm="0">
                                          <p:val>
                                            <p:fltVal val="0"/>
                                          </p:val>
                                        </p:tav>
                                        <p:tav tm="100000">
                                          <p:val>
                                            <p:fltVal val="90"/>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51520" y="0"/>
            <a:ext cx="8620990" cy="836712"/>
          </a:xfrm>
          <a:prstGeom prst="rect">
            <a:avLst/>
          </a:prstGeom>
        </p:spPr>
        <p:txBody>
          <a:bodyPr vert="horz" lIns="91440" tIns="45720" rIns="91440" bIns="45720" rtlCol="0" anchor="ctr">
            <a:normAutofit/>
          </a:bodyPr>
          <a:lstStyle/>
          <a:p>
            <a:pPr lvl="0" algn="ctr"/>
            <a:r>
              <a:rPr lang="ru-RU" sz="3600" b="1" dirty="0">
                <a:solidFill>
                  <a:srgbClr val="663300"/>
                </a:solidFill>
                <a:latin typeface="Wonderland Stars" pitchFamily="2" charset="0"/>
              </a:rPr>
              <a:t>Истории центральных </a:t>
            </a:r>
            <a:r>
              <a:rPr lang="ru-RU" sz="3600" b="1" dirty="0" smtClean="0">
                <a:solidFill>
                  <a:srgbClr val="663300"/>
                </a:solidFill>
                <a:latin typeface="Wonderland Stars" pitchFamily="2" charset="0"/>
              </a:rPr>
              <a:t>улиц    </a:t>
            </a:r>
            <a:r>
              <a:rPr lang="ru-RU" sz="3200" b="1" dirty="0" smtClean="0">
                <a:solidFill>
                  <a:srgbClr val="663300"/>
                </a:solidFill>
                <a:latin typeface="Wonderland Stars" pitchFamily="2" charset="0"/>
              </a:rPr>
              <a:t>1</a:t>
            </a:r>
            <a:endParaRPr lang="ru-RU" sz="3200" b="1" dirty="0">
              <a:solidFill>
                <a:srgbClr val="663300"/>
              </a:solidFill>
              <a:latin typeface="Wonderland Stars" pitchFamily="2" charset="0"/>
            </a:endParaRPr>
          </a:p>
        </p:txBody>
      </p:sp>
      <p:sp>
        <p:nvSpPr>
          <p:cNvPr id="17" name="Прямоугольник 16"/>
          <p:cNvSpPr/>
          <p:nvPr/>
        </p:nvSpPr>
        <p:spPr>
          <a:xfrm>
            <a:off x="395536" y="836712"/>
            <a:ext cx="8358246" cy="1384995"/>
          </a:xfrm>
          <a:prstGeom prst="rect">
            <a:avLst/>
          </a:prstGeom>
        </p:spPr>
        <p:txBody>
          <a:bodyPr wrap="square">
            <a:spAutoFit/>
          </a:bodyPr>
          <a:lstStyle/>
          <a:p>
            <a:pPr algn="just"/>
            <a:r>
              <a:rPr lang="ru-RU" sz="2800" dirty="0">
                <a:solidFill>
                  <a:srgbClr val="000000"/>
                </a:solidFill>
                <a:latin typeface="Yandex Sans Text"/>
              </a:rPr>
              <a:t>Какой уральский умелец стал </a:t>
            </a:r>
            <a:r>
              <a:rPr lang="ru-RU" sz="2800" dirty="0" err="1" smtClean="0">
                <a:solidFill>
                  <a:srgbClr val="000000"/>
                </a:solidFill>
                <a:latin typeface="Yandex Sans Text"/>
              </a:rPr>
              <a:t>праобразом</a:t>
            </a:r>
            <a:r>
              <a:rPr lang="ru-RU" sz="2800" dirty="0" smtClean="0">
                <a:solidFill>
                  <a:srgbClr val="000000"/>
                </a:solidFill>
                <a:latin typeface="Yandex Sans Text"/>
              </a:rPr>
              <a:t> </a:t>
            </a:r>
            <a:r>
              <a:rPr lang="ru-RU" sz="2800" dirty="0">
                <a:solidFill>
                  <a:srgbClr val="000000"/>
                </a:solidFill>
                <a:latin typeface="Yandex Sans Text"/>
              </a:rPr>
              <a:t>для установки скульптуры в Екатеринбурге, связанной с </a:t>
            </a:r>
            <a:r>
              <a:rPr lang="ru-RU" sz="2800" dirty="0" smtClean="0">
                <a:solidFill>
                  <a:srgbClr val="000000"/>
                </a:solidFill>
                <a:latin typeface="Yandex Sans Text"/>
              </a:rPr>
              <a:t>двухколёсным транспортом?</a:t>
            </a:r>
            <a:endParaRPr lang="ru-RU" sz="2800" b="0" i="0" dirty="0">
              <a:solidFill>
                <a:srgbClr val="000000"/>
              </a:solidFill>
              <a:effectLst/>
              <a:latin typeface="Yandex Sans Text"/>
            </a:endParaRPr>
          </a:p>
        </p:txBody>
      </p:sp>
      <p:pic>
        <p:nvPicPr>
          <p:cNvPr id="40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7349" y="2564904"/>
            <a:ext cx="2784309" cy="2088232"/>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2577470"/>
            <a:ext cx="2016857" cy="2016857"/>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2564904"/>
            <a:ext cx="2088232" cy="2088232"/>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100"/>
                                        </p:tgtEl>
                                        <p:attrNameLst>
                                          <p:attrName>ppt_w</p:attrName>
                                        </p:attrNameLst>
                                      </p:cBhvr>
                                      <p:tavLst>
                                        <p:tav tm="0">
                                          <p:val>
                                            <p:strVal val="ppt_w"/>
                                          </p:val>
                                        </p:tav>
                                        <p:tav tm="100000">
                                          <p:val>
                                            <p:fltVal val="0"/>
                                          </p:val>
                                        </p:tav>
                                      </p:tavLst>
                                    </p:anim>
                                    <p:anim calcmode="lin" valueType="num">
                                      <p:cBhvr>
                                        <p:cTn id="7" dur="1000"/>
                                        <p:tgtEl>
                                          <p:spTgt spid="4100"/>
                                        </p:tgtEl>
                                        <p:attrNameLst>
                                          <p:attrName>ppt_h</p:attrName>
                                        </p:attrNameLst>
                                      </p:cBhvr>
                                      <p:tavLst>
                                        <p:tav tm="0">
                                          <p:val>
                                            <p:strVal val="ppt_h"/>
                                          </p:val>
                                        </p:tav>
                                        <p:tav tm="100000">
                                          <p:val>
                                            <p:fltVal val="0"/>
                                          </p:val>
                                        </p:tav>
                                      </p:tavLst>
                                    </p:anim>
                                    <p:anim calcmode="lin" valueType="num">
                                      <p:cBhvr>
                                        <p:cTn id="8" dur="1000"/>
                                        <p:tgtEl>
                                          <p:spTgt spid="4100"/>
                                        </p:tgtEl>
                                        <p:attrNameLst>
                                          <p:attrName>style.rotation</p:attrName>
                                        </p:attrNameLst>
                                      </p:cBhvr>
                                      <p:tavLst>
                                        <p:tav tm="0">
                                          <p:val>
                                            <p:fltVal val="0"/>
                                          </p:val>
                                        </p:tav>
                                        <p:tav tm="100000">
                                          <p:val>
                                            <p:fltVal val="90"/>
                                          </p:val>
                                        </p:tav>
                                      </p:tavLst>
                                    </p:anim>
                                    <p:animEffect transition="out" filter="fade">
                                      <p:cBhvr>
                                        <p:cTn id="9" dur="1000"/>
                                        <p:tgtEl>
                                          <p:spTgt spid="4100"/>
                                        </p:tgtEl>
                                      </p:cBhvr>
                                    </p:animEffect>
                                    <p:set>
                                      <p:cBhvr>
                                        <p:cTn id="10" dur="1" fill="hold">
                                          <p:stCondLst>
                                            <p:cond delay="999"/>
                                          </p:stCondLst>
                                        </p:cTn>
                                        <p:tgtEl>
                                          <p:spTgt spid="410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4099"/>
                                        </p:tgtEl>
                                        <p:attrNameLst>
                                          <p:attrName>ppt_w</p:attrName>
                                        </p:attrNameLst>
                                      </p:cBhvr>
                                      <p:tavLst>
                                        <p:tav tm="0">
                                          <p:val>
                                            <p:strVal val="ppt_w"/>
                                          </p:val>
                                        </p:tav>
                                        <p:tav tm="100000">
                                          <p:val>
                                            <p:fltVal val="0"/>
                                          </p:val>
                                        </p:tav>
                                      </p:tavLst>
                                    </p:anim>
                                    <p:anim calcmode="lin" valueType="num">
                                      <p:cBhvr>
                                        <p:cTn id="15" dur="1000"/>
                                        <p:tgtEl>
                                          <p:spTgt spid="4099"/>
                                        </p:tgtEl>
                                        <p:attrNameLst>
                                          <p:attrName>ppt_h</p:attrName>
                                        </p:attrNameLst>
                                      </p:cBhvr>
                                      <p:tavLst>
                                        <p:tav tm="0">
                                          <p:val>
                                            <p:strVal val="ppt_h"/>
                                          </p:val>
                                        </p:tav>
                                        <p:tav tm="100000">
                                          <p:val>
                                            <p:fltVal val="0"/>
                                          </p:val>
                                        </p:tav>
                                      </p:tavLst>
                                    </p:anim>
                                    <p:anim calcmode="lin" valueType="num">
                                      <p:cBhvr>
                                        <p:cTn id="16" dur="1000"/>
                                        <p:tgtEl>
                                          <p:spTgt spid="4099"/>
                                        </p:tgtEl>
                                        <p:attrNameLst>
                                          <p:attrName>style.rotation</p:attrName>
                                        </p:attrNameLst>
                                      </p:cBhvr>
                                      <p:tavLst>
                                        <p:tav tm="0">
                                          <p:val>
                                            <p:fltVal val="0"/>
                                          </p:val>
                                        </p:tav>
                                        <p:tav tm="100000">
                                          <p:val>
                                            <p:fltVal val="90"/>
                                          </p:val>
                                        </p:tav>
                                      </p:tavLst>
                                    </p:anim>
                                    <p:animEffect transition="out" filter="fade">
                                      <p:cBhvr>
                                        <p:cTn id="17" dur="1000"/>
                                        <p:tgtEl>
                                          <p:spTgt spid="4099"/>
                                        </p:tgtEl>
                                      </p:cBhvr>
                                    </p:animEffect>
                                    <p:set>
                                      <p:cBhvr>
                                        <p:cTn id="18" dur="1" fill="hold">
                                          <p:stCondLst>
                                            <p:cond delay="9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80728"/>
            <a:ext cx="8472518" cy="5145435"/>
          </a:xfrm>
        </p:spPr>
        <p:txBody>
          <a:bodyPr>
            <a:normAutofit/>
          </a:bodyPr>
          <a:lstStyle/>
          <a:p>
            <a:pPr algn="just"/>
            <a:r>
              <a:rPr lang="ru-RU" sz="2400" b="1" dirty="0" smtClean="0"/>
              <a:t>ОТВЕТ: «</a:t>
            </a:r>
            <a:r>
              <a:rPr lang="ru-RU" sz="2400" b="1" dirty="0" err="1"/>
              <a:t>Шпалоукладчица</a:t>
            </a:r>
            <a:r>
              <a:rPr lang="ru-RU" sz="2400" b="1" dirty="0" smtClean="0"/>
              <a:t>»</a:t>
            </a:r>
            <a:r>
              <a:rPr lang="ru-RU" sz="2400" dirty="0" smtClean="0"/>
              <a:t>.</a:t>
            </a:r>
            <a:r>
              <a:rPr lang="ru-RU" sz="2400" dirty="0"/>
              <a:t> </a:t>
            </a:r>
            <a:r>
              <a:rPr lang="ru-RU" sz="2400" dirty="0" smtClean="0"/>
              <a:t>Открыта </a:t>
            </a:r>
            <a:r>
              <a:rPr lang="ru-RU" sz="2400" dirty="0"/>
              <a:t>в 2003 году ко Дню Железнодорожника. Автор </a:t>
            </a:r>
            <a:r>
              <a:rPr lang="ru-RU" sz="2400" dirty="0" smtClean="0"/>
              <a:t>—скульптор</a:t>
            </a:r>
            <a:r>
              <a:rPr lang="ru-RU" sz="2400" dirty="0"/>
              <a:t> </a:t>
            </a:r>
            <a:r>
              <a:rPr lang="ru-RU" sz="2400" b="1" dirty="0"/>
              <a:t>Юрий Крылов</a:t>
            </a:r>
            <a:r>
              <a:rPr lang="ru-RU" sz="2400" dirty="0"/>
              <a:t>. </a:t>
            </a:r>
            <a:r>
              <a:rPr lang="ru-RU" sz="2400" dirty="0" smtClean="0"/>
              <a:t>Скульптура </a:t>
            </a:r>
            <a:r>
              <a:rPr lang="ru-RU" sz="2400" dirty="0"/>
              <a:t>изображает женщину в рабочей одежде, которая, с кувалдой на плече, шагает по шпалам. </a:t>
            </a:r>
          </a:p>
          <a:p>
            <a:endParaRPr lang="ru-RU" dirty="0"/>
          </a:p>
        </p:txBody>
      </p:sp>
      <p:sp>
        <p:nvSpPr>
          <p:cNvPr id="4" name="Стрелка вверх 3">
            <a:hlinkClick r:id="rId2" action="ppaction://hlinksldjump"/>
          </p:cNvPr>
          <p:cNvSpPr/>
          <p:nvPr/>
        </p:nvSpPr>
        <p:spPr>
          <a:xfrm>
            <a:off x="7668344" y="5214926"/>
            <a:ext cx="1214446" cy="1643074"/>
          </a:xfrm>
          <a:prstGeom prst="upArrow">
            <a:avLst/>
          </a:prstGeom>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980728"/>
          </a:xfrm>
        </p:spPr>
        <p:txBody>
          <a:bodyPr>
            <a:normAutofit fontScale="90000"/>
          </a:bodyPr>
          <a:lstStyle/>
          <a:p>
            <a:pPr lvl="0">
              <a:defRPr/>
            </a:pPr>
            <a:r>
              <a:rPr lang="ru-RU" sz="3600" b="1" dirty="0">
                <a:solidFill>
                  <a:srgbClr val="666633"/>
                </a:solidFill>
                <a:latin typeface="Wonderland Stars" pitchFamily="2" charset="0"/>
              </a:rPr>
              <a:t>Сюжеты старого вокзала </a:t>
            </a:r>
            <a:r>
              <a:rPr lang="ru-RU" sz="6600" dirty="0" smtClean="0">
                <a:latin typeface="Majestic X" pitchFamily="66" charset="0"/>
              </a:rPr>
              <a:t>4</a:t>
            </a:r>
          </a:p>
        </p:txBody>
      </p:sp>
      <p:pic>
        <p:nvPicPr>
          <p:cNvPr id="2" name="Рисунок 1"/>
          <p:cNvPicPr>
            <a:picLocks noChangeAspect="1"/>
          </p:cNvPicPr>
          <p:nvPr/>
        </p:nvPicPr>
        <p:blipFill>
          <a:blip r:embed="rId3"/>
          <a:stretch>
            <a:fillRect/>
          </a:stretch>
        </p:blipFill>
        <p:spPr>
          <a:xfrm>
            <a:off x="2555776" y="2528703"/>
            <a:ext cx="4320480" cy="4329297"/>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6405" y="2332"/>
            <a:ext cx="8229600" cy="834380"/>
          </a:xfrm>
        </p:spPr>
        <p:txBody>
          <a:bodyPr>
            <a:normAutofit fontScale="90000"/>
          </a:bodyPr>
          <a:lstStyle/>
          <a:p>
            <a:pPr>
              <a:defRPr/>
            </a:pPr>
            <a:r>
              <a:rPr lang="ru-RU" sz="3600" b="1" dirty="0">
                <a:solidFill>
                  <a:srgbClr val="666633"/>
                </a:solidFill>
                <a:latin typeface="Wonderland Stars" pitchFamily="2" charset="0"/>
              </a:rPr>
              <a:t>Сюжеты старого вокзала </a:t>
            </a:r>
            <a:r>
              <a:rPr lang="ru-RU" sz="6600" dirty="0" smtClean="0">
                <a:latin typeface="Majestic X" pitchFamily="66" charset="0"/>
              </a:rPr>
              <a:t>5</a:t>
            </a:r>
            <a:endParaRPr lang="ru-RU" sz="5400" b="1" dirty="0" smtClean="0">
              <a:ln w="18000">
                <a:solidFill>
                  <a:schemeClr val="tx1">
                    <a:lumMod val="65000"/>
                    <a:lumOff val="35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7171" name="Rectangle 3"/>
          <p:cNvSpPr>
            <a:spLocks noGrp="1" noChangeArrowheads="1"/>
          </p:cNvSpPr>
          <p:nvPr>
            <p:ph type="body" idx="1"/>
          </p:nvPr>
        </p:nvSpPr>
        <p:spPr>
          <a:xfrm>
            <a:off x="179512" y="908720"/>
            <a:ext cx="8587470" cy="1655763"/>
          </a:xfrm>
        </p:spPr>
        <p:txBody>
          <a:bodyPr>
            <a:noAutofit/>
          </a:bodyPr>
          <a:lstStyle/>
          <a:p>
            <a:pPr>
              <a:defRPr/>
            </a:pPr>
            <a:r>
              <a:rPr lang="ru-RU" sz="2400" dirty="0">
                <a:solidFill>
                  <a:srgbClr val="333333"/>
                </a:solidFill>
                <a:latin typeface="YS Text"/>
              </a:rPr>
              <a:t>На автобус, самолёт,</a:t>
            </a:r>
            <a:r>
              <a:rPr lang="ru-RU" sz="2400" dirty="0"/>
              <a:t/>
            </a:r>
            <a:br>
              <a:rPr lang="ru-RU" sz="2400" dirty="0"/>
            </a:br>
            <a:r>
              <a:rPr lang="ru-RU" sz="2400" dirty="0">
                <a:solidFill>
                  <a:srgbClr val="333333"/>
                </a:solidFill>
                <a:latin typeface="YS Text"/>
              </a:rPr>
              <a:t>И на поезд, теплоход</a:t>
            </a:r>
            <a:r>
              <a:rPr lang="ru-RU" sz="2400" dirty="0"/>
              <a:t/>
            </a:r>
            <a:br>
              <a:rPr lang="ru-RU" sz="2400" dirty="0"/>
            </a:br>
            <a:r>
              <a:rPr lang="ru-RU" sz="2400" dirty="0">
                <a:solidFill>
                  <a:srgbClr val="333333"/>
                </a:solidFill>
                <a:latin typeface="YS Text"/>
              </a:rPr>
              <a:t>Раскупили мы билеты,</a:t>
            </a:r>
            <a:r>
              <a:rPr lang="ru-RU" sz="2400" dirty="0"/>
              <a:t/>
            </a:r>
            <a:br>
              <a:rPr lang="ru-RU" sz="2400" dirty="0"/>
            </a:br>
            <a:r>
              <a:rPr lang="ru-RU" sz="2400" dirty="0">
                <a:solidFill>
                  <a:srgbClr val="333333"/>
                </a:solidFill>
                <a:latin typeface="YS Text"/>
              </a:rPr>
              <a:t>Посылаем вам приветы.</a:t>
            </a:r>
            <a:r>
              <a:rPr lang="ru-RU" sz="2400" dirty="0"/>
              <a:t/>
            </a:r>
            <a:br>
              <a:rPr lang="ru-RU" sz="2400" dirty="0"/>
            </a:br>
            <a:r>
              <a:rPr lang="ru-RU" sz="2400" dirty="0">
                <a:solidFill>
                  <a:srgbClr val="333333"/>
                </a:solidFill>
                <a:latin typeface="YS Text"/>
              </a:rPr>
              <a:t>Посмотреть решили мир,</a:t>
            </a:r>
            <a:r>
              <a:rPr lang="ru-RU" sz="2400" dirty="0"/>
              <a:t/>
            </a:r>
            <a:br>
              <a:rPr lang="ru-RU" sz="2400" dirty="0"/>
            </a:br>
            <a:r>
              <a:rPr lang="ru-RU" sz="2400" dirty="0">
                <a:solidFill>
                  <a:srgbClr val="333333"/>
                </a:solidFill>
                <a:latin typeface="YS Text"/>
              </a:rPr>
              <a:t>Все </a:t>
            </a:r>
            <a:r>
              <a:rPr lang="ru-RU" sz="2400" dirty="0" smtClean="0">
                <a:solidFill>
                  <a:srgbClr val="333333"/>
                </a:solidFill>
                <a:latin typeface="YS Text"/>
              </a:rPr>
              <a:t>зовёмся?</a:t>
            </a:r>
            <a:r>
              <a:rPr lang="ru-RU" sz="2400" dirty="0">
                <a:solidFill>
                  <a:srgbClr val="333333"/>
                </a:solidFill>
                <a:latin typeface="YS Text"/>
              </a:rPr>
              <a:t> </a:t>
            </a:r>
            <a:r>
              <a:rPr lang="ru-RU" sz="2400" dirty="0" smtClean="0">
                <a:solidFill>
                  <a:srgbClr val="333333"/>
                </a:solidFill>
                <a:latin typeface="YS Text"/>
              </a:rPr>
              <a:t>(</a:t>
            </a:r>
            <a:r>
              <a:rPr lang="ru-RU" sz="2400" b="1" dirty="0" smtClean="0">
                <a:solidFill>
                  <a:srgbClr val="333333"/>
                </a:solidFill>
                <a:latin typeface="YS Text"/>
              </a:rPr>
              <a:t>Пассажир)</a:t>
            </a:r>
            <a:r>
              <a:rPr lang="ru-RU" sz="2400" dirty="0" smtClean="0">
                <a:solidFill>
                  <a:srgbClr val="333333"/>
                </a:solidFill>
                <a:latin typeface="YS Text"/>
              </a:rPr>
              <a:t>.</a:t>
            </a:r>
            <a:endParaRPr lang="ru-RU" sz="2400" dirty="0" smtClean="0"/>
          </a:p>
        </p:txBody>
      </p:sp>
      <p:pic>
        <p:nvPicPr>
          <p:cNvPr id="1536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880" y="1340768"/>
            <a:ext cx="4372325" cy="4320480"/>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
                                        <p:tgtEl>
                                          <p:spTgt spid="15362"/>
                                        </p:tgtEl>
                                      </p:cBhvr>
                                    </p:animEffect>
                                    <p:anim calcmode="lin" valueType="num">
                                      <p:cBhvr>
                                        <p:cTn id="8" dur="10" fill="hold"/>
                                        <p:tgtEl>
                                          <p:spTgt spid="15362"/>
                                        </p:tgtEl>
                                        <p:attrNameLst>
                                          <p:attrName>ppt_x</p:attrName>
                                        </p:attrNameLst>
                                      </p:cBhvr>
                                      <p:tavLst>
                                        <p:tav tm="0">
                                          <p:val>
                                            <p:strVal val="#ppt_x"/>
                                          </p:val>
                                        </p:tav>
                                        <p:tav tm="100000">
                                          <p:val>
                                            <p:strVal val="#ppt_x"/>
                                          </p:val>
                                        </p:tav>
                                      </p:tavLst>
                                    </p:anim>
                                    <p:anim calcmode="lin" valueType="num">
                                      <p:cBhvr>
                                        <p:cTn id="9" dur="1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6286" y="620688"/>
            <a:ext cx="8472518" cy="4958011"/>
          </a:xfrm>
        </p:spPr>
        <p:txBody>
          <a:bodyPr>
            <a:normAutofit/>
          </a:bodyPr>
          <a:lstStyle/>
          <a:p>
            <a:pPr lvl="0" algn="just">
              <a:lnSpc>
                <a:spcPct val="115000"/>
              </a:lnSpc>
              <a:spcAft>
                <a:spcPts val="600"/>
              </a:spcAft>
              <a:buSzPts val="1000"/>
              <a:buFont typeface="Symbol" panose="05050102010706020507" pitchFamily="18" charset="2"/>
              <a:buChar char=""/>
              <a:tabLst>
                <a:tab pos="540385" algn="l"/>
              </a:tabLst>
            </a:pPr>
            <a:r>
              <a:rPr lang="ru-RU" sz="2000" dirty="0" smtClean="0"/>
              <a:t>ОТВЕТ: «Пассажиры»</a:t>
            </a:r>
            <a:r>
              <a:rPr lang="ru-RU" sz="2000" dirty="0">
                <a:solidFill>
                  <a:srgbClr val="333333"/>
                </a:solidFill>
                <a:ea typeface="Times New Roman" panose="02020603050405020304" pitchFamily="18" charset="0"/>
                <a:cs typeface="Times New Roman" panose="02020603050405020304" pitchFamily="18" charset="0"/>
              </a:rPr>
              <a:t> — бронзовый ансамбль из четырёх скульптур, установленный в августе 2006 года на привокзальной площади старого вокзала в Екатеринбурге. Сюжет: семья, одетая в стиле 60-х годов прошлого века (мама, отец и сын), спешит на посадку. Женщина тянет ребёнка за руку, мужчина, обременённый багажом, засматривается на незнакомку, лежащую на чемоданах. Авторы: Юрий Крылов и Александр </a:t>
            </a:r>
            <a:r>
              <a:rPr lang="ru-RU" sz="2000" dirty="0" err="1">
                <a:solidFill>
                  <a:srgbClr val="333333"/>
                </a:solidFill>
                <a:ea typeface="Times New Roman" panose="02020603050405020304" pitchFamily="18" charset="0"/>
                <a:cs typeface="Times New Roman" panose="02020603050405020304" pitchFamily="18" charset="0"/>
              </a:rPr>
              <a:t>Кокотеев</a:t>
            </a:r>
            <a:r>
              <a:rPr lang="ru-RU" sz="2000" dirty="0">
                <a:solidFill>
                  <a:srgbClr val="333333"/>
                </a:solidFill>
                <a:ea typeface="Times New Roman" panose="02020603050405020304" pitchFamily="18" charset="0"/>
                <a:cs typeface="Times New Roman" panose="02020603050405020304" pitchFamily="18" charset="0"/>
              </a:rPr>
              <a:t>. Скульптура реалистична: выражения лиц персонажей настолько точны, что все эмоции легко считываются.</a:t>
            </a:r>
            <a:endParaRPr lang="ru-RU" sz="2000" dirty="0">
              <a:ea typeface="Calibri" panose="020F0502020204030204" pitchFamily="34" charset="0"/>
              <a:cs typeface="Times New Roman" panose="02020603050405020304" pitchFamily="18" charset="0"/>
            </a:endParaRPr>
          </a:p>
          <a:p>
            <a:pPr>
              <a:buNone/>
            </a:pPr>
            <a:endParaRPr lang="ru-RU" dirty="0"/>
          </a:p>
          <a:p>
            <a:endParaRPr lang="ru-RU" dirty="0"/>
          </a:p>
        </p:txBody>
      </p:sp>
      <p:sp>
        <p:nvSpPr>
          <p:cNvPr id="6" name="Заголовок 5"/>
          <p:cNvSpPr>
            <a:spLocks noGrp="1"/>
          </p:cNvSpPr>
          <p:nvPr>
            <p:ph type="title"/>
          </p:nvPr>
        </p:nvSpPr>
        <p:spPr>
          <a:xfrm>
            <a:off x="0" y="-315416"/>
            <a:ext cx="9144000" cy="1152128"/>
          </a:xfrm>
        </p:spPr>
        <p:txBody>
          <a:bodyPr>
            <a:normAutofit/>
          </a:bodyPr>
          <a:lstStyle/>
          <a:p>
            <a:pPr lvl="0">
              <a:spcBef>
                <a:spcPts val="0"/>
              </a:spcBef>
            </a:pPr>
            <a:r>
              <a:rPr lang="ru-RU" sz="3600" b="1" dirty="0">
                <a:solidFill>
                  <a:srgbClr val="666633"/>
                </a:solidFill>
                <a:latin typeface="Wonderland Stars" pitchFamily="2" charset="0"/>
                <a:ea typeface="+mn-ea"/>
                <a:cs typeface="+mn-cs"/>
              </a:rPr>
              <a:t>Сюжеты старого </a:t>
            </a:r>
            <a:r>
              <a:rPr lang="ru-RU" sz="3600" b="1" dirty="0" smtClean="0">
                <a:solidFill>
                  <a:srgbClr val="666633"/>
                </a:solidFill>
                <a:latin typeface="Wonderland Stars" pitchFamily="2" charset="0"/>
                <a:ea typeface="+mn-ea"/>
                <a:cs typeface="+mn-cs"/>
              </a:rPr>
              <a:t>вокзала  </a:t>
            </a:r>
            <a:r>
              <a:rPr lang="ru-RU" sz="6600" dirty="0" smtClean="0">
                <a:latin typeface="Majestic X" pitchFamily="66" charset="0"/>
              </a:rPr>
              <a:t>5</a:t>
            </a:r>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3652485"/>
            <a:ext cx="3816424" cy="2862318"/>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Стрелка вверх 3">
            <a:hlinkClick r:id="rId3" action="ppaction://hlinksldjump"/>
          </p:cNvPr>
          <p:cNvSpPr/>
          <p:nvPr/>
        </p:nvSpPr>
        <p:spPr>
          <a:xfrm>
            <a:off x="7668344" y="5157192"/>
            <a:ext cx="1214446" cy="1643074"/>
          </a:xfrm>
          <a:prstGeom prst="upArrow">
            <a:avLst/>
          </a:prstGeom>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Источники</a:t>
            </a:r>
            <a:endParaRPr lang="ru-RU" dirty="0"/>
          </a:p>
        </p:txBody>
      </p:sp>
      <p:sp>
        <p:nvSpPr>
          <p:cNvPr id="3" name="Содержимое 2"/>
          <p:cNvSpPr>
            <a:spLocks noGrp="1"/>
          </p:cNvSpPr>
          <p:nvPr>
            <p:ph idx="1"/>
          </p:nvPr>
        </p:nvSpPr>
        <p:spPr/>
        <p:txBody>
          <a:bodyPr>
            <a:normAutofit/>
          </a:bodyPr>
          <a:lstStyle/>
          <a:p>
            <a:pPr>
              <a:lnSpc>
                <a:spcPct val="115000"/>
              </a:lnSpc>
              <a:spcAft>
                <a:spcPts val="1000"/>
              </a:spcAft>
            </a:pPr>
            <a:r>
              <a:rPr lang="ru-RU" u="sng" dirty="0">
                <a:solidFill>
                  <a:srgbClr val="0000FF"/>
                </a:solidFill>
                <a:ea typeface="Calibri"/>
                <a:cs typeface="Times New Roman"/>
                <a:hlinkClick r:id="rId2"/>
              </a:rPr>
              <a:t>https://www.komandirovka.ru/sights/ekaterinburg/monuments/</a:t>
            </a:r>
            <a:endParaRPr lang="ru-RU" dirty="0">
              <a:ea typeface="Calibri"/>
              <a:cs typeface="Times New Roman"/>
            </a:endParaRPr>
          </a:p>
          <a:p>
            <a:pPr>
              <a:lnSpc>
                <a:spcPct val="115000"/>
              </a:lnSpc>
              <a:spcAft>
                <a:spcPts val="1000"/>
              </a:spcAft>
            </a:pPr>
            <a:r>
              <a:rPr lang="ru-RU" u="sng" dirty="0">
                <a:solidFill>
                  <a:srgbClr val="0000FF"/>
                </a:solidFill>
                <a:ea typeface="Calibri"/>
                <a:cs typeface="Times New Roman"/>
                <a:hlinkClick r:id="rId3"/>
              </a:rPr>
              <a:t>https://dzen.ru/a/XfHVIhbvkACs-aR7</a:t>
            </a:r>
            <a:r>
              <a:rPr lang="ru-RU" dirty="0">
                <a:ea typeface="Calibri"/>
                <a:cs typeface="Times New Roman"/>
              </a:rPr>
              <a:t> </a:t>
            </a:r>
          </a:p>
          <a:p>
            <a:pPr>
              <a:lnSpc>
                <a:spcPct val="115000"/>
              </a:lnSpc>
              <a:spcAft>
                <a:spcPts val="1000"/>
              </a:spcAft>
            </a:pPr>
            <a:r>
              <a:rPr lang="ru-RU" u="sng" dirty="0">
                <a:solidFill>
                  <a:srgbClr val="0000FF"/>
                </a:solidFill>
                <a:ea typeface="Calibri"/>
                <a:cs typeface="Times New Roman"/>
                <a:hlinkClick r:id="rId4"/>
              </a:rPr>
              <a:t>https://www.komandirovka.ru/sights/ekaterinburg/monuments/#object129434_page2</a:t>
            </a:r>
            <a:r>
              <a:rPr lang="ru-RU" dirty="0">
                <a:ea typeface="Calibri"/>
                <a:cs typeface="Times New Roman"/>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0"/>
            <a:ext cx="8229600" cy="764704"/>
          </a:xfrm>
        </p:spPr>
        <p:txBody>
          <a:bodyPr>
            <a:normAutofit/>
          </a:bodyPr>
          <a:lstStyle/>
          <a:p>
            <a:r>
              <a:rPr lang="ru-RU" dirty="0" smtClean="0"/>
              <a:t>Правила игры:</a:t>
            </a:r>
            <a:endParaRPr lang="ru-RU" dirty="0"/>
          </a:p>
        </p:txBody>
      </p:sp>
      <p:pic>
        <p:nvPicPr>
          <p:cNvPr id="7" name="Объект 6"/>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29586"/>
          <a:stretch/>
        </p:blipFill>
        <p:spPr>
          <a:xfrm>
            <a:off x="179512" y="836712"/>
            <a:ext cx="3744416" cy="2952328"/>
          </a:xfrm>
        </p:spPr>
      </p:pic>
      <p:sp>
        <p:nvSpPr>
          <p:cNvPr id="6" name="Объект 5"/>
          <p:cNvSpPr>
            <a:spLocks noGrp="1"/>
          </p:cNvSpPr>
          <p:nvPr>
            <p:ph sz="half" idx="2"/>
          </p:nvPr>
        </p:nvSpPr>
        <p:spPr>
          <a:xfrm>
            <a:off x="3923928" y="692696"/>
            <a:ext cx="4968552" cy="5433467"/>
          </a:xfrm>
        </p:spPr>
        <p:txBody>
          <a:bodyPr/>
          <a:lstStyle/>
          <a:p>
            <a:pPr marL="92075" indent="22225" algn="just">
              <a:buAutoNum type="arabicPeriod"/>
            </a:pPr>
            <a:r>
              <a:rPr lang="ru-RU" sz="1600" dirty="0" smtClean="0"/>
              <a:t> Разделиться на 2-3 команды (обязательно дети и родители (законные представители/представители взрослые).</a:t>
            </a:r>
          </a:p>
          <a:p>
            <a:pPr marL="92075" indent="22225" algn="just">
              <a:buAutoNum type="arabicPeriod"/>
            </a:pPr>
            <a:r>
              <a:rPr lang="ru-RU" sz="1600" dirty="0" smtClean="0"/>
              <a:t> Выбрать категорию и стоимость вопроса, щёлкнуть мышкой по выбранному вопросу (цифра от 1 до 5 означает «стоимость» - балл вопроса).</a:t>
            </a:r>
          </a:p>
          <a:p>
            <a:pPr marL="92075" indent="22225" algn="just">
              <a:buAutoNum type="arabicPeriod"/>
            </a:pPr>
            <a:r>
              <a:rPr lang="ru-RU" sz="1600" dirty="0" smtClean="0"/>
              <a:t> Ведущий зачитывает вопрос, команды обдумывают ответ (время обдумывания оговаривается заранее). Отвечает команда, первая нажавшая на звонок – колокольчик. Если ответ неверный ход переходит к другой команде.</a:t>
            </a:r>
          </a:p>
          <a:p>
            <a:pPr marL="92075" indent="22225" algn="just">
              <a:buAutoNum type="arabicPeriod"/>
            </a:pPr>
            <a:r>
              <a:rPr lang="ru-RU" sz="1600" dirty="0" smtClean="0"/>
              <a:t> Зачитывается правильный ответ (на следующем слайде). Команда, ответившая правильно получает балл («стоимость вопроса»)</a:t>
            </a:r>
          </a:p>
          <a:p>
            <a:pPr marL="92075" indent="22225" algn="just">
              <a:buAutoNum type="arabicPeriod"/>
            </a:pPr>
            <a:r>
              <a:rPr lang="ru-RU" sz="1600" dirty="0" smtClean="0"/>
              <a:t>  Чтобы продолжить игру нажать на стрелочку, которая находится в правом нижнем углу слайда – ответа.</a:t>
            </a:r>
          </a:p>
          <a:p>
            <a:pPr marL="92075" indent="22225" algn="just">
              <a:buAutoNum type="arabicPeriod"/>
            </a:pPr>
            <a:r>
              <a:rPr lang="ru-RU" sz="1600" dirty="0" smtClean="0"/>
              <a:t>Побеждает команда, набравшая наибольшую сумму.</a:t>
            </a:r>
          </a:p>
          <a:p>
            <a:pPr marL="514350" indent="-514350">
              <a:buAutoNum type="arabicPeriod"/>
            </a:pPr>
            <a:endParaRPr lang="ru-RU" dirty="0"/>
          </a:p>
        </p:txBody>
      </p:sp>
      <p:sp>
        <p:nvSpPr>
          <p:cNvPr id="8" name="Стрелка вверх 7"/>
          <p:cNvSpPr/>
          <p:nvPr/>
        </p:nvSpPr>
        <p:spPr>
          <a:xfrm>
            <a:off x="7603152" y="5373216"/>
            <a:ext cx="1152128" cy="129614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 стрелкой 12"/>
          <p:cNvCxnSpPr/>
          <p:nvPr/>
        </p:nvCxnSpPr>
        <p:spPr>
          <a:xfrm>
            <a:off x="4860032" y="5013176"/>
            <a:ext cx="2743120" cy="720080"/>
          </a:xfrm>
          <a:prstGeom prst="straightConnector1">
            <a:avLst/>
          </a:prstGeom>
          <a:ln>
            <a:solidFill>
              <a:srgbClr val="FF0000"/>
            </a:solidFill>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329568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764704"/>
            <a:ext cx="8472518" cy="5361459"/>
          </a:xfrm>
        </p:spPr>
        <p:txBody>
          <a:bodyPr>
            <a:normAutofit fontScale="70000" lnSpcReduction="20000"/>
          </a:bodyPr>
          <a:lstStyle/>
          <a:p>
            <a:pPr>
              <a:buNone/>
            </a:pPr>
            <a:r>
              <a:rPr lang="ru-RU" dirty="0" smtClean="0"/>
              <a:t>ОТВЕТ: </a:t>
            </a:r>
            <a:r>
              <a:rPr lang="ru-RU" dirty="0">
                <a:solidFill>
                  <a:srgbClr val="232D41"/>
                </a:solidFill>
                <a:latin typeface="Arial"/>
              </a:rPr>
              <a:t>Памятник изобретателю велосипеда </a:t>
            </a:r>
            <a:r>
              <a:rPr lang="ru-RU" dirty="0" smtClean="0">
                <a:solidFill>
                  <a:srgbClr val="232D41"/>
                </a:solidFill>
                <a:latin typeface="Arial"/>
              </a:rPr>
              <a:t>Ефиму Артамонову </a:t>
            </a:r>
            <a:r>
              <a:rPr lang="ru-RU" dirty="0">
                <a:solidFill>
                  <a:srgbClr val="232D41"/>
                </a:solidFill>
                <a:latin typeface="Arial"/>
              </a:rPr>
              <a:t>– это один из так называемых «оригинальных памятников», который установили ко дню города в Екатеринбурге на улице </a:t>
            </a:r>
            <a:r>
              <a:rPr lang="ru-RU" dirty="0" err="1">
                <a:solidFill>
                  <a:srgbClr val="232D41"/>
                </a:solidFill>
                <a:latin typeface="Arial"/>
              </a:rPr>
              <a:t>Вайнера</a:t>
            </a:r>
            <a:r>
              <a:rPr lang="ru-RU" dirty="0">
                <a:solidFill>
                  <a:srgbClr val="232D41"/>
                </a:solidFill>
                <a:latin typeface="Arial"/>
              </a:rPr>
              <a:t>. Эту скульптуру ещё называют памятником Дедушке уральского </a:t>
            </a:r>
            <a:r>
              <a:rPr lang="ru-RU" dirty="0" err="1">
                <a:solidFill>
                  <a:srgbClr val="232D41"/>
                </a:solidFill>
                <a:latin typeface="Arial"/>
              </a:rPr>
              <a:t>маутинбайка</a:t>
            </a:r>
            <a:r>
              <a:rPr lang="ru-RU" dirty="0">
                <a:solidFill>
                  <a:srgbClr val="232D41"/>
                </a:solidFill>
                <a:latin typeface="Arial"/>
              </a:rPr>
              <a:t>. История гласит, что в 1801 году Ефим Артамонов - уральский крепостной кузнец, спроектировал и сделал по собственным чертежам первый в мире велосипед, имеющий педальный привод. На своем изобретении кузнец совершил в 1801 году путешествие из Верхотурья через Санкт-Петербург в Москву, на коронацию Александра I. Сам велосипед хранится в музее. Металлический памятник увековечил фигуру кузнеца, сидящего на велосипеде с большим передним колесом. Колеса велосипеда крепятся и соединены между собой изогнутой металлической рамой. В народе называется просто: «памятник велосипеду». По этому возле него обычно собираются велосипедисты.</a:t>
            </a:r>
            <a:r>
              <a:rPr lang="ru-RU" dirty="0" smtClean="0"/>
              <a:t> </a:t>
            </a:r>
            <a:endParaRPr lang="ru-RU" dirty="0"/>
          </a:p>
          <a:p>
            <a:endParaRPr lang="ru-RU" dirty="0"/>
          </a:p>
        </p:txBody>
      </p:sp>
      <p:sp>
        <p:nvSpPr>
          <p:cNvPr id="4" name="Стрелка вверх 3">
            <a:hlinkClick r:id="rId2" action="ppaction://hlinksldjump"/>
          </p:cNvPr>
          <p:cNvSpPr/>
          <p:nvPr/>
        </p:nvSpPr>
        <p:spPr>
          <a:xfrm>
            <a:off x="7929554" y="5157192"/>
            <a:ext cx="1214446" cy="1643074"/>
          </a:xfrm>
          <a:prstGeom prst="upArrow">
            <a:avLst/>
          </a:prstGeom>
          <a:solidFill>
            <a:srgbClr val="6633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836712"/>
          </a:xfrm>
        </p:spPr>
        <p:txBody>
          <a:bodyPr>
            <a:normAutofit fontScale="90000"/>
          </a:bodyPr>
          <a:lstStyle/>
          <a:p>
            <a:pPr lvl="0">
              <a:defRPr/>
            </a:pPr>
            <a:r>
              <a:rPr lang="ru-RU" sz="3600" b="1" dirty="0">
                <a:solidFill>
                  <a:srgbClr val="663300"/>
                </a:solidFill>
                <a:latin typeface="Wonderland Stars" pitchFamily="2" charset="0"/>
                <a:ea typeface="+mn-ea"/>
                <a:cs typeface="+mn-cs"/>
              </a:rPr>
              <a:t>Истории центральных улиц </a:t>
            </a:r>
            <a:r>
              <a:rPr lang="ru-RU" sz="6600" dirty="0" smtClean="0">
                <a:latin typeface="Majestic X" pitchFamily="66" charset="0"/>
              </a:rPr>
              <a:t>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42910" y="0"/>
            <a:ext cx="8229600" cy="908720"/>
          </a:xfrm>
          <a:prstGeom prst="rect">
            <a:avLst/>
          </a:prstGeom>
        </p:spPr>
        <p:txBody>
          <a:bodyPr vert="horz" lIns="91440" tIns="45720" rIns="91440" bIns="45720" rtlCol="0" anchor="ctr">
            <a:normAutofit fontScale="92500" lnSpcReduction="20000"/>
          </a:bodyPr>
          <a:lstStyle/>
          <a:p>
            <a:pPr lvl="0" algn="ctr">
              <a:spcBef>
                <a:spcPct val="0"/>
              </a:spcBef>
              <a:defRPr/>
            </a:pPr>
            <a:r>
              <a:rPr lang="ru-RU" sz="3600" b="1" dirty="0">
                <a:solidFill>
                  <a:srgbClr val="663300"/>
                </a:solidFill>
                <a:latin typeface="Wonderland Stars" pitchFamily="2" charset="0"/>
              </a:rPr>
              <a:t>Истории центральных улиц </a:t>
            </a:r>
            <a:r>
              <a:rPr kumimoji="0" lang="ru-RU" sz="6600" b="0" i="0" u="none" strike="noStrike" kern="1200" cap="none" spc="0" normalizeH="0" baseline="0" noProof="0" dirty="0" smtClean="0">
                <a:ln>
                  <a:noFill/>
                </a:ln>
                <a:solidFill>
                  <a:schemeClr val="tx1"/>
                </a:solidFill>
                <a:effectLst/>
                <a:uLnTx/>
                <a:uFillTx/>
                <a:latin typeface="Majestic X" pitchFamily="66" charset="0"/>
                <a:ea typeface="+mj-ea"/>
                <a:cs typeface="+mj-cs"/>
              </a:rPr>
              <a:t>2</a:t>
            </a:r>
          </a:p>
        </p:txBody>
      </p:sp>
      <p:sp>
        <p:nvSpPr>
          <p:cNvPr id="17" name="Прямоугольник 16"/>
          <p:cNvSpPr/>
          <p:nvPr/>
        </p:nvSpPr>
        <p:spPr>
          <a:xfrm>
            <a:off x="357158" y="1052736"/>
            <a:ext cx="8358246" cy="1384995"/>
          </a:xfrm>
          <a:prstGeom prst="rect">
            <a:avLst/>
          </a:prstGeom>
        </p:spPr>
        <p:txBody>
          <a:bodyPr wrap="square">
            <a:spAutoFit/>
          </a:bodyPr>
          <a:lstStyle/>
          <a:p>
            <a:pPr algn="just">
              <a:defRPr/>
            </a:pPr>
            <a:r>
              <a:rPr lang="ru-RU" sz="2800" dirty="0">
                <a:solidFill>
                  <a:srgbClr val="000000"/>
                </a:solidFill>
                <a:latin typeface="Yandex Sans Text"/>
              </a:rPr>
              <a:t>Какой объект скульптурной композиции в Екатеринбурге символизирует взаимодействие бизнеса и прогресса?</a:t>
            </a:r>
            <a:endParaRPr lang="ru-RU" sz="28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710" y="2606273"/>
            <a:ext cx="3032401" cy="2268684"/>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10" b="23741"/>
          <a:stretch/>
        </p:blipFill>
        <p:spPr bwMode="auto">
          <a:xfrm>
            <a:off x="1187623" y="2606272"/>
            <a:ext cx="3240361" cy="2308751"/>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6146"/>
                                        </p:tgtEl>
                                        <p:attrNameLst>
                                          <p:attrName>ppt_w</p:attrName>
                                        </p:attrNameLst>
                                      </p:cBhvr>
                                      <p:tavLst>
                                        <p:tav tm="0">
                                          <p:val>
                                            <p:strVal val="ppt_w"/>
                                          </p:val>
                                        </p:tav>
                                        <p:tav tm="100000">
                                          <p:val>
                                            <p:fltVal val="0"/>
                                          </p:val>
                                        </p:tav>
                                      </p:tavLst>
                                    </p:anim>
                                    <p:anim calcmode="lin" valueType="num">
                                      <p:cBhvr>
                                        <p:cTn id="7" dur="1000"/>
                                        <p:tgtEl>
                                          <p:spTgt spid="6146"/>
                                        </p:tgtEl>
                                        <p:attrNameLst>
                                          <p:attrName>ppt_h</p:attrName>
                                        </p:attrNameLst>
                                      </p:cBhvr>
                                      <p:tavLst>
                                        <p:tav tm="0">
                                          <p:val>
                                            <p:strVal val="ppt_h"/>
                                          </p:val>
                                        </p:tav>
                                        <p:tav tm="100000">
                                          <p:val>
                                            <p:fltVal val="0"/>
                                          </p:val>
                                        </p:tav>
                                      </p:tavLst>
                                    </p:anim>
                                    <p:anim calcmode="lin" valueType="num">
                                      <p:cBhvr>
                                        <p:cTn id="8" dur="1000"/>
                                        <p:tgtEl>
                                          <p:spTgt spid="6146"/>
                                        </p:tgtEl>
                                        <p:attrNameLst>
                                          <p:attrName>style.rotation</p:attrName>
                                        </p:attrNameLst>
                                      </p:cBhvr>
                                      <p:tavLst>
                                        <p:tav tm="0">
                                          <p:val>
                                            <p:fltVal val="0"/>
                                          </p:val>
                                        </p:tav>
                                        <p:tav tm="100000">
                                          <p:val>
                                            <p:fltVal val="90"/>
                                          </p:val>
                                        </p:tav>
                                      </p:tavLst>
                                    </p:anim>
                                    <p:animEffect transition="out" filter="fade">
                                      <p:cBhvr>
                                        <p:cTn id="9" dur="1000"/>
                                        <p:tgtEl>
                                          <p:spTgt spid="6146"/>
                                        </p:tgtEl>
                                      </p:cBhvr>
                                    </p:animEffect>
                                    <p:set>
                                      <p:cBhvr>
                                        <p:cTn id="10" dur="1" fill="hold">
                                          <p:stCondLst>
                                            <p:cond delay="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980728"/>
            <a:ext cx="8544659" cy="5145435"/>
          </a:xfrm>
        </p:spPr>
        <p:txBody>
          <a:bodyPr>
            <a:normAutofit fontScale="62500" lnSpcReduction="20000"/>
          </a:bodyPr>
          <a:lstStyle/>
          <a:p>
            <a:pPr>
              <a:buNone/>
            </a:pPr>
            <a:r>
              <a:rPr lang="ru-RU" b="1" dirty="0" smtClean="0"/>
              <a:t>ОТВЕТ: «Банкир и автомобиль» </a:t>
            </a:r>
          </a:p>
          <a:p>
            <a:pPr>
              <a:buNone/>
            </a:pPr>
            <a:r>
              <a:rPr lang="ru-RU" dirty="0" smtClean="0">
                <a:solidFill>
                  <a:srgbClr val="232D41"/>
                </a:solidFill>
                <a:latin typeface="Arial"/>
              </a:rPr>
              <a:t>Памятник </a:t>
            </a:r>
            <a:r>
              <a:rPr lang="ru-RU" dirty="0">
                <a:solidFill>
                  <a:srgbClr val="232D41"/>
                </a:solidFill>
                <a:latin typeface="Arial"/>
              </a:rPr>
              <a:t>установлен напротив государственного банка, т.к. по сюжету банкир выходит именно из этого банка и идет к поджидающему его автомобилю. Это один из наиболее великолепных памятников города. Он был установлен в 2006 году на центральной улице города. Памятник установили непосредственно вблизи центрального государственного банка Екатеринбурга. Решение установить столь необычный памятник было принято местными властями города. Его разработку доверили команде молодых талантливых скульпторов. Памятник достаточно необычный и выглядит очень примечательно. Он изготовлен из латуни. Монумент выполнен в виде банкира, облаченного в одежду старинных </a:t>
            </a:r>
            <a:r>
              <a:rPr lang="ru-RU" dirty="0" smtClean="0">
                <a:solidFill>
                  <a:srgbClr val="232D41"/>
                </a:solidFill>
                <a:latin typeface="Arial"/>
              </a:rPr>
              <a:t>лет. </a:t>
            </a:r>
            <a:r>
              <a:rPr lang="ru-RU" dirty="0">
                <a:solidFill>
                  <a:srgbClr val="232D41"/>
                </a:solidFill>
                <a:latin typeface="Arial"/>
              </a:rPr>
              <a:t>Именно таким увидели скульпторы образ банкира. Близлежащая территория выложена изысканной плиткой и отличается чистотой. Особой популярностью пользуется этот памятник у путешественников, приехавших из-за рубежа, а сделать фото на его фоне стало их доброй традицией.</a:t>
            </a:r>
            <a:endParaRPr lang="ru-RU" b="1" dirty="0"/>
          </a:p>
          <a:p>
            <a:endParaRPr lang="ru-RU" dirty="0"/>
          </a:p>
        </p:txBody>
      </p:sp>
      <p:sp>
        <p:nvSpPr>
          <p:cNvPr id="4" name="Стрелка вверх 3">
            <a:hlinkClick r:id="rId2" action="ppaction://hlinksldjump"/>
          </p:cNvPr>
          <p:cNvSpPr/>
          <p:nvPr/>
        </p:nvSpPr>
        <p:spPr>
          <a:xfrm>
            <a:off x="7855993" y="5133778"/>
            <a:ext cx="1214446" cy="1643074"/>
          </a:xfrm>
          <a:prstGeom prst="upArrow">
            <a:avLst/>
          </a:prstGeom>
          <a:solidFill>
            <a:srgbClr val="6633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457200" y="0"/>
            <a:ext cx="8229600" cy="1052736"/>
          </a:xfrm>
        </p:spPr>
        <p:txBody>
          <a:bodyPr>
            <a:normAutofit fontScale="90000"/>
          </a:bodyPr>
          <a:lstStyle/>
          <a:p>
            <a:pPr lvl="0">
              <a:defRPr/>
            </a:pPr>
            <a:r>
              <a:rPr lang="ru-RU" sz="3600" b="1" dirty="0">
                <a:solidFill>
                  <a:srgbClr val="663300"/>
                </a:solidFill>
                <a:latin typeface="Wonderland Stars" pitchFamily="2" charset="0"/>
                <a:ea typeface="+mn-ea"/>
                <a:cs typeface="+mn-cs"/>
              </a:rPr>
              <a:t>Истории центральных улиц </a:t>
            </a:r>
            <a:r>
              <a:rPr lang="ru-RU" sz="6600" dirty="0" smtClean="0">
                <a:latin typeface="Majestic X" pitchFamily="66" charset="0"/>
              </a:rPr>
              <a:t>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42910" y="0"/>
            <a:ext cx="8229600" cy="908720"/>
          </a:xfrm>
          <a:prstGeom prst="rect">
            <a:avLst/>
          </a:prstGeom>
        </p:spPr>
        <p:txBody>
          <a:bodyPr vert="horz" lIns="91440" tIns="45720" rIns="91440" bIns="45720" rtlCol="0" anchor="ctr">
            <a:normAutofit fontScale="92500" lnSpcReduction="20000"/>
          </a:bodyPr>
          <a:lstStyle/>
          <a:p>
            <a:pPr lvl="0" algn="ctr">
              <a:spcBef>
                <a:spcPct val="0"/>
              </a:spcBef>
              <a:defRPr/>
            </a:pPr>
            <a:r>
              <a:rPr lang="ru-RU" sz="3600" b="1" dirty="0">
                <a:solidFill>
                  <a:srgbClr val="663300"/>
                </a:solidFill>
                <a:latin typeface="Wonderland Stars" pitchFamily="2" charset="0"/>
              </a:rPr>
              <a:t>Истории центральных улиц </a:t>
            </a:r>
            <a:r>
              <a:rPr kumimoji="0" lang="ru-RU" sz="6600" b="0" i="0" u="none" strike="noStrike" kern="1200" cap="none" spc="0" normalizeH="0" baseline="0" noProof="0" dirty="0" smtClean="0">
                <a:ln>
                  <a:noFill/>
                </a:ln>
                <a:solidFill>
                  <a:schemeClr val="tx1"/>
                </a:solidFill>
                <a:effectLst/>
                <a:uLnTx/>
                <a:uFillTx/>
                <a:latin typeface="Majestic X" pitchFamily="66" charset="0"/>
                <a:ea typeface="+mj-ea"/>
                <a:cs typeface="+mj-cs"/>
              </a:rPr>
              <a:t>3</a:t>
            </a:r>
          </a:p>
        </p:txBody>
      </p:sp>
      <p:sp>
        <p:nvSpPr>
          <p:cNvPr id="17" name="Прямоугольник 16"/>
          <p:cNvSpPr/>
          <p:nvPr/>
        </p:nvSpPr>
        <p:spPr>
          <a:xfrm>
            <a:off x="491384" y="892453"/>
            <a:ext cx="8358246" cy="954107"/>
          </a:xfrm>
          <a:prstGeom prst="rect">
            <a:avLst/>
          </a:prstGeom>
        </p:spPr>
        <p:txBody>
          <a:bodyPr wrap="square">
            <a:spAutoFit/>
          </a:bodyPr>
          <a:lstStyle/>
          <a:p>
            <a:r>
              <a:rPr lang="ru-RU" sz="2800" dirty="0">
                <a:solidFill>
                  <a:srgbClr val="000000"/>
                </a:solidFill>
                <a:latin typeface="Yandex Sans Text"/>
              </a:rPr>
              <a:t>Какая скульптура в Екатеринбурге изображает встречу горожан и символизирует их диалог?</a:t>
            </a:r>
            <a:endParaRPr lang="ru-RU" sz="2800" b="0" i="0" dirty="0">
              <a:solidFill>
                <a:srgbClr val="000000"/>
              </a:solidFill>
              <a:effectLst/>
              <a:latin typeface="Yandex Sans Text"/>
            </a:endParaRPr>
          </a:p>
        </p:txBody>
      </p:sp>
      <p:pic>
        <p:nvPicPr>
          <p:cNvPr id="1026" name="Picture 2" descr="C:\Users\1\Downloads\videoPreview.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140968"/>
            <a:ext cx="2879307" cy="1619611"/>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56" t="8549" r="14926" b="12590"/>
          <a:stretch/>
        </p:blipFill>
        <p:spPr bwMode="auto">
          <a:xfrm>
            <a:off x="3491880" y="1843132"/>
            <a:ext cx="2053206" cy="1748073"/>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060295"/>
            <a:ext cx="1872208" cy="1872208"/>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27"/>
                                        </p:tgtEl>
                                        <p:attrNameLst>
                                          <p:attrName>ppt_w</p:attrName>
                                        </p:attrNameLst>
                                      </p:cBhvr>
                                      <p:tavLst>
                                        <p:tav tm="0">
                                          <p:val>
                                            <p:strVal val="ppt_w"/>
                                          </p:val>
                                        </p:tav>
                                        <p:tav tm="100000">
                                          <p:val>
                                            <p:fltVal val="0"/>
                                          </p:val>
                                        </p:tav>
                                      </p:tavLst>
                                    </p:anim>
                                    <p:anim calcmode="lin" valueType="num">
                                      <p:cBhvr>
                                        <p:cTn id="7" dur="1000"/>
                                        <p:tgtEl>
                                          <p:spTgt spid="1027"/>
                                        </p:tgtEl>
                                        <p:attrNameLst>
                                          <p:attrName>ppt_h</p:attrName>
                                        </p:attrNameLst>
                                      </p:cBhvr>
                                      <p:tavLst>
                                        <p:tav tm="0">
                                          <p:val>
                                            <p:strVal val="ppt_h"/>
                                          </p:val>
                                        </p:tav>
                                        <p:tav tm="100000">
                                          <p:val>
                                            <p:fltVal val="0"/>
                                          </p:val>
                                        </p:tav>
                                      </p:tavLst>
                                    </p:anim>
                                    <p:anim calcmode="lin" valueType="num">
                                      <p:cBhvr>
                                        <p:cTn id="8" dur="1000"/>
                                        <p:tgtEl>
                                          <p:spTgt spid="1027"/>
                                        </p:tgtEl>
                                        <p:attrNameLst>
                                          <p:attrName>style.rotation</p:attrName>
                                        </p:attrNameLst>
                                      </p:cBhvr>
                                      <p:tavLst>
                                        <p:tav tm="0">
                                          <p:val>
                                            <p:fltVal val="0"/>
                                          </p:val>
                                        </p:tav>
                                        <p:tav tm="100000">
                                          <p:val>
                                            <p:fltVal val="90"/>
                                          </p:val>
                                        </p:tav>
                                      </p:tavLst>
                                    </p:anim>
                                    <p:animEffect transition="out" filter="fade">
                                      <p:cBhvr>
                                        <p:cTn id="9" dur="1000"/>
                                        <p:tgtEl>
                                          <p:spTgt spid="1027"/>
                                        </p:tgtEl>
                                      </p:cBhvr>
                                    </p:animEffect>
                                    <p:set>
                                      <p:cBhvr>
                                        <p:cTn id="10" dur="1" fill="hold">
                                          <p:stCondLst>
                                            <p:cond delay="999"/>
                                          </p:stCondLst>
                                        </p:cTn>
                                        <p:tgtEl>
                                          <p:spTgt spid="10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1028"/>
                                        </p:tgtEl>
                                        <p:attrNameLst>
                                          <p:attrName>ppt_w</p:attrName>
                                        </p:attrNameLst>
                                      </p:cBhvr>
                                      <p:tavLst>
                                        <p:tav tm="0">
                                          <p:val>
                                            <p:strVal val="ppt_w"/>
                                          </p:val>
                                        </p:tav>
                                        <p:tav tm="100000">
                                          <p:val>
                                            <p:fltVal val="0"/>
                                          </p:val>
                                        </p:tav>
                                      </p:tavLst>
                                    </p:anim>
                                    <p:anim calcmode="lin" valueType="num">
                                      <p:cBhvr>
                                        <p:cTn id="15" dur="1000"/>
                                        <p:tgtEl>
                                          <p:spTgt spid="1028"/>
                                        </p:tgtEl>
                                        <p:attrNameLst>
                                          <p:attrName>ppt_h</p:attrName>
                                        </p:attrNameLst>
                                      </p:cBhvr>
                                      <p:tavLst>
                                        <p:tav tm="0">
                                          <p:val>
                                            <p:strVal val="ppt_h"/>
                                          </p:val>
                                        </p:tav>
                                        <p:tav tm="100000">
                                          <p:val>
                                            <p:fltVal val="0"/>
                                          </p:val>
                                        </p:tav>
                                      </p:tavLst>
                                    </p:anim>
                                    <p:anim calcmode="lin" valueType="num">
                                      <p:cBhvr>
                                        <p:cTn id="16" dur="1000"/>
                                        <p:tgtEl>
                                          <p:spTgt spid="1028"/>
                                        </p:tgtEl>
                                        <p:attrNameLst>
                                          <p:attrName>style.rotation</p:attrName>
                                        </p:attrNameLst>
                                      </p:cBhvr>
                                      <p:tavLst>
                                        <p:tav tm="0">
                                          <p:val>
                                            <p:fltVal val="0"/>
                                          </p:val>
                                        </p:tav>
                                        <p:tav tm="100000">
                                          <p:val>
                                            <p:fltVal val="90"/>
                                          </p:val>
                                        </p:tav>
                                      </p:tavLst>
                                    </p:anim>
                                    <p:animEffect transition="out" filter="fade">
                                      <p:cBhvr>
                                        <p:cTn id="17" dur="1000"/>
                                        <p:tgtEl>
                                          <p:spTgt spid="1028"/>
                                        </p:tgtEl>
                                      </p:cBhvr>
                                    </p:animEffect>
                                    <p:set>
                                      <p:cBhvr>
                                        <p:cTn id="18" dur="1" fill="hold">
                                          <p:stCondLst>
                                            <p:cond delay="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052736"/>
            <a:ext cx="8472518" cy="5073427"/>
          </a:xfrm>
        </p:spPr>
        <p:txBody>
          <a:bodyPr>
            <a:normAutofit/>
          </a:bodyPr>
          <a:lstStyle/>
          <a:p>
            <a:pPr lvl="0">
              <a:lnSpc>
                <a:spcPct val="115000"/>
              </a:lnSpc>
              <a:spcBef>
                <a:spcPts val="600"/>
              </a:spcBef>
              <a:spcAft>
                <a:spcPts val="600"/>
              </a:spcAft>
              <a:buSzPts val="1000"/>
              <a:buFont typeface="Symbol"/>
              <a:buChar char=""/>
              <a:tabLst>
                <a:tab pos="228600" algn="l"/>
              </a:tabLst>
            </a:pPr>
            <a:r>
              <a:rPr lang="ru-RU" sz="2400" dirty="0" smtClean="0"/>
              <a:t>ОТВЕТ: </a:t>
            </a:r>
            <a:r>
              <a:rPr lang="ru-RU" sz="2400" b="1" dirty="0">
                <a:solidFill>
                  <a:srgbClr val="333333"/>
                </a:solidFill>
                <a:latin typeface="Arial"/>
                <a:ea typeface="Times New Roman"/>
                <a:cs typeface="Times New Roman"/>
              </a:rPr>
              <a:t>«Горожане. Разговор»</a:t>
            </a:r>
            <a:r>
              <a:rPr lang="ru-RU" sz="2400" dirty="0">
                <a:solidFill>
                  <a:srgbClr val="333333"/>
                </a:solidFill>
                <a:latin typeface="Arial"/>
                <a:ea typeface="Times New Roman"/>
                <a:cs typeface="Times New Roman"/>
              </a:rPr>
              <a:t>. Скульптурная группа из трёх фигур, изображающих знаменитых уральских художников — Виталия Воловича, Мишу Брусиловского и Германа </a:t>
            </a:r>
            <a:r>
              <a:rPr lang="ru-RU" sz="2400" dirty="0" err="1">
                <a:solidFill>
                  <a:srgbClr val="333333"/>
                </a:solidFill>
                <a:latin typeface="Arial"/>
                <a:ea typeface="Times New Roman"/>
                <a:cs typeface="Times New Roman"/>
              </a:rPr>
              <a:t>Метелёва</a:t>
            </a:r>
            <a:r>
              <a:rPr lang="ru-RU" sz="2400" dirty="0">
                <a:solidFill>
                  <a:srgbClr val="333333"/>
                </a:solidFill>
                <a:latin typeface="Arial"/>
                <a:ea typeface="Times New Roman"/>
                <a:cs typeface="Times New Roman"/>
              </a:rPr>
              <a:t>. Расположена в сквере на пересечении проспекта Ленина и улицы Мичурина</a:t>
            </a:r>
            <a:r>
              <a:rPr lang="ru-RU" sz="1800" dirty="0">
                <a:solidFill>
                  <a:srgbClr val="333333"/>
                </a:solidFill>
                <a:latin typeface="Arial"/>
                <a:ea typeface="Times New Roman"/>
                <a:cs typeface="Times New Roman"/>
              </a:rPr>
              <a:t>.</a:t>
            </a:r>
            <a:endParaRPr lang="ru-RU" sz="1800" dirty="0">
              <a:ea typeface="Calibri"/>
              <a:cs typeface="Times New Roman"/>
            </a:endParaRPr>
          </a:p>
          <a:p>
            <a:endParaRPr lang="ru-RU" dirty="0"/>
          </a:p>
        </p:txBody>
      </p:sp>
      <p:sp>
        <p:nvSpPr>
          <p:cNvPr id="4" name="Стрелка вверх 3">
            <a:hlinkClick r:id="rId2" action="ppaction://hlinksldjump"/>
          </p:cNvPr>
          <p:cNvSpPr/>
          <p:nvPr/>
        </p:nvSpPr>
        <p:spPr>
          <a:xfrm>
            <a:off x="7740352" y="5144082"/>
            <a:ext cx="1214446" cy="1643074"/>
          </a:xfrm>
          <a:prstGeom prst="upArrow">
            <a:avLst/>
          </a:prstGeom>
          <a:solidFill>
            <a:srgbClr val="6633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p:cNvSpPr>
            <a:spLocks noGrp="1"/>
          </p:cNvSpPr>
          <p:nvPr>
            <p:ph type="title"/>
          </p:nvPr>
        </p:nvSpPr>
        <p:spPr>
          <a:xfrm>
            <a:off x="251520" y="0"/>
            <a:ext cx="8892480" cy="1052736"/>
          </a:xfrm>
        </p:spPr>
        <p:txBody>
          <a:bodyPr>
            <a:normAutofit fontScale="90000"/>
          </a:bodyPr>
          <a:lstStyle/>
          <a:p>
            <a:pPr lvl="0">
              <a:defRPr/>
            </a:pPr>
            <a:r>
              <a:rPr lang="ru-RU" sz="3600" b="1" dirty="0">
                <a:solidFill>
                  <a:srgbClr val="663300"/>
                </a:solidFill>
                <a:latin typeface="Wonderland Stars" pitchFamily="2" charset="0"/>
                <a:ea typeface="+mn-ea"/>
                <a:cs typeface="+mn-cs"/>
              </a:rPr>
              <a:t>Истории центральных улиц </a:t>
            </a:r>
            <a:r>
              <a:rPr lang="ru-RU" sz="6600" dirty="0" smtClean="0">
                <a:latin typeface="Majestic X" pitchFamily="66"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735" y="3356992"/>
            <a:ext cx="5341223" cy="3004914"/>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42910" y="0"/>
            <a:ext cx="8229600" cy="1143000"/>
          </a:xfrm>
          <a:prstGeom prst="rect">
            <a:avLst/>
          </a:prstGeom>
        </p:spPr>
        <p:txBody>
          <a:bodyPr vert="horz" lIns="91440" tIns="45720" rIns="91440" bIns="45720" rtlCol="0" anchor="ctr">
            <a:normAutofit/>
          </a:bodyPr>
          <a:lstStyle/>
          <a:p>
            <a:pPr lvl="0" algn="ctr">
              <a:spcBef>
                <a:spcPct val="0"/>
              </a:spcBef>
              <a:defRPr/>
            </a:pPr>
            <a:r>
              <a:rPr lang="ru-RU" sz="3600" b="1" dirty="0">
                <a:solidFill>
                  <a:srgbClr val="663300"/>
                </a:solidFill>
                <a:latin typeface="Wonderland Stars" pitchFamily="2" charset="0"/>
              </a:rPr>
              <a:t>Истории центральных улиц </a:t>
            </a:r>
            <a:r>
              <a:rPr kumimoji="0" lang="ru-RU" sz="6600" b="0" i="0" u="none" strike="noStrike" kern="1200" cap="none" spc="0" normalizeH="0" baseline="0" noProof="0" dirty="0" smtClean="0">
                <a:ln>
                  <a:noFill/>
                </a:ln>
                <a:solidFill>
                  <a:schemeClr val="tx1"/>
                </a:solidFill>
                <a:effectLst/>
                <a:uLnTx/>
                <a:uFillTx/>
                <a:latin typeface="Majestic X" pitchFamily="66" charset="0"/>
                <a:ea typeface="+mj-ea"/>
                <a:cs typeface="+mj-cs"/>
              </a:rPr>
              <a:t>4</a:t>
            </a:r>
          </a:p>
        </p:txBody>
      </p:sp>
      <p:sp>
        <p:nvSpPr>
          <p:cNvPr id="17" name="Прямоугольник 16"/>
          <p:cNvSpPr/>
          <p:nvPr/>
        </p:nvSpPr>
        <p:spPr>
          <a:xfrm>
            <a:off x="323528" y="1196752"/>
            <a:ext cx="8358246" cy="954107"/>
          </a:xfrm>
          <a:prstGeom prst="rect">
            <a:avLst/>
          </a:prstGeom>
        </p:spPr>
        <p:txBody>
          <a:bodyPr wrap="square">
            <a:spAutoFit/>
          </a:bodyPr>
          <a:lstStyle/>
          <a:p>
            <a:pPr algn="ctr">
              <a:defRPr/>
            </a:pPr>
            <a:r>
              <a:rPr lang="ru-RU" sz="2800" dirty="0" smtClean="0"/>
              <a:t>Кто «может» исполнить желание: Коробейник Офеня или  сантехник </a:t>
            </a:r>
            <a:r>
              <a:rPr lang="ru-RU" sz="2800" dirty="0" err="1" smtClean="0"/>
              <a:t>Афоня</a:t>
            </a:r>
            <a:r>
              <a:rPr lang="ru-RU" sz="2800" dirty="0" smtClean="0"/>
              <a:t>?</a:t>
            </a:r>
          </a:p>
        </p:txBody>
      </p:sp>
      <p:pic>
        <p:nvPicPr>
          <p:cNvPr id="8195"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2163415"/>
            <a:ext cx="2545941" cy="3822733"/>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341" y="2163415"/>
            <a:ext cx="3821587" cy="3821587"/>
          </a:xfrm>
          <a:prstGeom prst="rect">
            <a:avLst/>
          </a:prstGeom>
          <a:solidFill>
            <a:srgbClr val="FFFFFF">
              <a:shade val="85000"/>
            </a:srgbClr>
          </a:solidFill>
          <a:ln w="88900" cap="sq">
            <a:solidFill>
              <a:srgbClr val="66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196"/>
                                        </p:tgtEl>
                                        <p:attrNameLst>
                                          <p:attrName>ppt_w</p:attrName>
                                        </p:attrNameLst>
                                      </p:cBhvr>
                                      <p:tavLst>
                                        <p:tav tm="0">
                                          <p:val>
                                            <p:strVal val="ppt_w"/>
                                          </p:val>
                                        </p:tav>
                                        <p:tav tm="100000">
                                          <p:val>
                                            <p:fltVal val="0"/>
                                          </p:val>
                                        </p:tav>
                                      </p:tavLst>
                                    </p:anim>
                                    <p:anim calcmode="lin" valueType="num">
                                      <p:cBhvr>
                                        <p:cTn id="7" dur="1000"/>
                                        <p:tgtEl>
                                          <p:spTgt spid="8196"/>
                                        </p:tgtEl>
                                        <p:attrNameLst>
                                          <p:attrName>ppt_h</p:attrName>
                                        </p:attrNameLst>
                                      </p:cBhvr>
                                      <p:tavLst>
                                        <p:tav tm="0">
                                          <p:val>
                                            <p:strVal val="ppt_h"/>
                                          </p:val>
                                        </p:tav>
                                        <p:tav tm="100000">
                                          <p:val>
                                            <p:fltVal val="0"/>
                                          </p:val>
                                        </p:tav>
                                      </p:tavLst>
                                    </p:anim>
                                    <p:anim calcmode="lin" valueType="num">
                                      <p:cBhvr>
                                        <p:cTn id="8" dur="1000"/>
                                        <p:tgtEl>
                                          <p:spTgt spid="8196"/>
                                        </p:tgtEl>
                                        <p:attrNameLst>
                                          <p:attrName>style.rotation</p:attrName>
                                        </p:attrNameLst>
                                      </p:cBhvr>
                                      <p:tavLst>
                                        <p:tav tm="0">
                                          <p:val>
                                            <p:fltVal val="0"/>
                                          </p:val>
                                        </p:tav>
                                        <p:tav tm="100000">
                                          <p:val>
                                            <p:fltVal val="90"/>
                                          </p:val>
                                        </p:tav>
                                      </p:tavLst>
                                    </p:anim>
                                    <p:animEffect transition="out" filter="fade">
                                      <p:cBhvr>
                                        <p:cTn id="9" dur="1000"/>
                                        <p:tgtEl>
                                          <p:spTgt spid="8196"/>
                                        </p:tgtEl>
                                      </p:cBhvr>
                                    </p:animEffect>
                                    <p:set>
                                      <p:cBhvr>
                                        <p:cTn id="10" dur="1" fill="hold">
                                          <p:stCondLst>
                                            <p:cond delay="999"/>
                                          </p:stCondLst>
                                        </p:cTn>
                                        <p:tgtEl>
                                          <p:spTgt spid="8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Зеленый и желтый">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TotalTime>
  <Words>1570</Words>
  <Application>Microsoft Office PowerPoint</Application>
  <PresentationFormat>Экран (4:3)</PresentationFormat>
  <Paragraphs>104</Paragraphs>
  <Slides>34</Slides>
  <Notes>5</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34</vt:i4>
      </vt:variant>
    </vt:vector>
  </HeadingPairs>
  <TitlesOfParts>
    <vt:vector size="43" baseType="lpstr">
      <vt:lpstr>Arial</vt:lpstr>
      <vt:lpstr>YS Text</vt:lpstr>
      <vt:lpstr>Times New Roman</vt:lpstr>
      <vt:lpstr>Wonderland Stars</vt:lpstr>
      <vt:lpstr>Calibri</vt:lpstr>
      <vt:lpstr>Majestic X</vt:lpstr>
      <vt:lpstr>Yandex Sans Text</vt:lpstr>
      <vt:lpstr>Symbol</vt:lpstr>
      <vt:lpstr>Тема Office</vt:lpstr>
      <vt:lpstr>Своя игра </vt:lpstr>
      <vt:lpstr>Презентация PowerPoint</vt:lpstr>
      <vt:lpstr>Презентация PowerPoint</vt:lpstr>
      <vt:lpstr>Истории центральных улиц 1</vt:lpstr>
      <vt:lpstr>Презентация PowerPoint</vt:lpstr>
      <vt:lpstr>Истории центральных улиц 2</vt:lpstr>
      <vt:lpstr>Презентация PowerPoint</vt:lpstr>
      <vt:lpstr>Истории центральных улиц 3</vt:lpstr>
      <vt:lpstr>Презентация PowerPoint</vt:lpstr>
      <vt:lpstr>Истории центральных улиц 4</vt:lpstr>
      <vt:lpstr>Презентация PowerPoint</vt:lpstr>
      <vt:lpstr>Истории центральных улиц 5</vt:lpstr>
      <vt:lpstr>Герои былых времён 1</vt:lpstr>
      <vt:lpstr>Герои былых времён 1</vt:lpstr>
      <vt:lpstr>Герои былых времён 2</vt:lpstr>
      <vt:lpstr>Герои былых времён 2</vt:lpstr>
      <vt:lpstr>Герои былых времён 3</vt:lpstr>
      <vt:lpstr>Герои былых времён 3</vt:lpstr>
      <vt:lpstr>Герои былых времён 4</vt:lpstr>
      <vt:lpstr>Герои былых времён 4</vt:lpstr>
      <vt:lpstr>Герои былых времён 5</vt:lpstr>
      <vt:lpstr>Герои былых времён  5</vt:lpstr>
      <vt:lpstr>Сюжеты старого вокзала 1</vt:lpstr>
      <vt:lpstr>Сюжеты старого вокзала 1</vt:lpstr>
      <vt:lpstr>Сюжеты старого вокзала 2</vt:lpstr>
      <vt:lpstr>Сюжеты старого вокзала 2</vt:lpstr>
      <vt:lpstr>Сюжеты старого вокзала 3</vt:lpstr>
      <vt:lpstr>Сюжеты старого вокзала 3</vt:lpstr>
      <vt:lpstr>Сюжеты старого вокзала 4</vt:lpstr>
      <vt:lpstr>Сюжеты старого вокзала 4</vt:lpstr>
      <vt:lpstr>Сюжеты старого вокзала 5</vt:lpstr>
      <vt:lpstr>Сюжеты старого вокзала  5</vt:lpstr>
      <vt:lpstr>Источники</vt:lpstr>
      <vt:lpstr>Правила игры: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Своя игра</dc:title>
  <dc:creator>Валентина</dc:creator>
  <cp:lastModifiedBy>1</cp:lastModifiedBy>
  <cp:revision>106</cp:revision>
  <dcterms:created xsi:type="dcterms:W3CDTF">2018-03-13T10:47:54Z</dcterms:created>
  <dcterms:modified xsi:type="dcterms:W3CDTF">2025-10-16T08:34:29Z</dcterms:modified>
</cp:coreProperties>
</file>