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6" r:id="rId1"/>
  </p:sldMasterIdLst>
  <p:sldIdLst>
    <p:sldId id="256" r:id="rId2"/>
    <p:sldId id="257" r:id="rId3"/>
    <p:sldId id="263" r:id="rId4"/>
    <p:sldId id="258" r:id="rId5"/>
    <p:sldId id="259" r:id="rId6"/>
    <p:sldId id="260" r:id="rId7"/>
    <p:sldId id="261" r:id="rId8"/>
    <p:sldId id="26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-30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65060" y="5052546"/>
            <a:ext cx="7516013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CCF7C-BC3D-4F74-AEED-94C8F4F36689}" type="datetimeFigureOut">
              <a:rPr lang="ru-RU" smtClean="0"/>
              <a:t>12.11.2019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C50B4-9F3E-432C-B071-F82CE83AB9EF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0109" y="3132290"/>
            <a:ext cx="9567135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40000" y="731519"/>
            <a:ext cx="85344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CCF7C-BC3D-4F74-AEED-94C8F4F36689}" type="datetimeFigureOut">
              <a:rPr lang="ru-RU" smtClean="0"/>
              <a:t>12.11.2019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C50B4-9F3E-432C-B071-F82CE83AB9E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38344" y="376518"/>
            <a:ext cx="27432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432151" y="731520"/>
            <a:ext cx="6439049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CCF7C-BC3D-4F74-AEED-94C8F4F36689}" type="datetimeFigureOut">
              <a:rPr lang="ru-RU" smtClean="0"/>
              <a:t>12.11.2019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C50B4-9F3E-432C-B071-F82CE83AB9E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CCF7C-BC3D-4F74-AEED-94C8F4F36689}" type="datetimeFigureOut">
              <a:rPr lang="ru-RU" smtClean="0"/>
              <a:t>12.11.2019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C50B4-9F3E-432C-B071-F82CE83AB9EF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524000" y="731520"/>
            <a:ext cx="85344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0927" y="2172648"/>
            <a:ext cx="7955555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6584" y="4607511"/>
            <a:ext cx="7960659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CCF7C-BC3D-4F74-AEED-94C8F4F36689}" type="datetimeFigureOut">
              <a:rPr lang="ru-RU" smtClean="0"/>
              <a:t>12.11.2019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C50B4-9F3E-432C-B071-F82CE83AB9E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CCF7C-BC3D-4F74-AEED-94C8F4F36689}" type="datetimeFigureOut">
              <a:rPr lang="ru-RU" smtClean="0"/>
              <a:t>12.11.2019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C50B4-9F3E-432C-B071-F82CE83AB9EF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523999" y="731519"/>
            <a:ext cx="4462272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731520"/>
            <a:ext cx="4462272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1520"/>
            <a:ext cx="4462272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41929" y="1400327"/>
            <a:ext cx="4462272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6403" y="731520"/>
            <a:ext cx="4462272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1399032"/>
            <a:ext cx="4462272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CCF7C-BC3D-4F74-AEED-94C8F4F36689}" type="datetimeFigureOut">
              <a:rPr lang="ru-RU" smtClean="0"/>
              <a:t>12.11.2019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C50B4-9F3E-432C-B071-F82CE83AB9EF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CCF7C-BC3D-4F74-AEED-94C8F4F36689}" type="datetimeFigureOut">
              <a:rPr lang="ru-RU" smtClean="0"/>
              <a:t>12.11.2019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C50B4-9F3E-432C-B071-F82CE83AB9E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CCF7C-BC3D-4F74-AEED-94C8F4F36689}" type="datetimeFigureOut">
              <a:rPr lang="ru-RU" smtClean="0"/>
              <a:t>12.11.2019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C50B4-9F3E-432C-B071-F82CE83AB9E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8794" y="2209801"/>
            <a:ext cx="4848113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4688" y="731520"/>
            <a:ext cx="5356113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4354" y="3497802"/>
            <a:ext cx="4518213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CCF7C-BC3D-4F74-AEED-94C8F4F36689}" type="datetimeFigureOut">
              <a:rPr lang="ru-RU" smtClean="0"/>
              <a:t>12.11.2019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C50B4-9F3E-432C-B071-F82CE83AB9E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66900" y="1143000"/>
            <a:ext cx="54864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0516" y="1010486"/>
            <a:ext cx="4925485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CCF7C-BC3D-4F74-AEED-94C8F4F36689}" type="datetimeFigureOut">
              <a:rPr lang="ru-RU" smtClean="0"/>
              <a:t>12.11.2019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C50B4-9F3E-432C-B071-F82CE83AB9EF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9691" y="4464421"/>
            <a:ext cx="8511384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12192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91053" y="4372168"/>
            <a:ext cx="8683348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2260"/>
            <a:ext cx="85344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00" y="6172201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0FCCF7C-BC3D-4F74-AEED-94C8F4F36689}" type="datetimeFigureOut">
              <a:rPr lang="ru-RU" smtClean="0"/>
              <a:t>12.11.2019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172201"/>
            <a:ext cx="44704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080000" y="6172201"/>
            <a:ext cx="2438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20C50B4-9F3E-432C-B071-F82CE83AB9EF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7" r:id="rId1"/>
    <p:sldLayoutId id="2147483828" r:id="rId2"/>
    <p:sldLayoutId id="2147483829" r:id="rId3"/>
    <p:sldLayoutId id="2147483830" r:id="rId4"/>
    <p:sldLayoutId id="2147483831" r:id="rId5"/>
    <p:sldLayoutId id="2147483832" r:id="rId6"/>
    <p:sldLayoutId id="2147483833" r:id="rId7"/>
    <p:sldLayoutId id="2147483834" r:id="rId8"/>
    <p:sldLayoutId id="2147483835" r:id="rId9"/>
    <p:sldLayoutId id="2147483836" r:id="rId10"/>
    <p:sldLayoutId id="2147483837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861078A9-C8C7-4F7B-9861-9C673A87787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49" t="13373" r="12994"/>
          <a:stretch/>
        </p:blipFill>
        <p:spPr>
          <a:xfrm>
            <a:off x="7779435" y="2897944"/>
            <a:ext cx="4220308" cy="3861582"/>
          </a:xfrm>
          <a:prstGeom prst="rect">
            <a:avLst/>
          </a:prstGeom>
          <a:ln w="19050">
            <a:solidFill>
              <a:schemeClr val="bg1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3A14A2E8-BC62-40A2-9D5B-15559EE1DF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62391" y="5626826"/>
            <a:ext cx="4138560" cy="882119"/>
          </a:xfrm>
        </p:spPr>
        <p:txBody>
          <a:bodyPr/>
          <a:lstStyle/>
          <a:p>
            <a:pPr algn="r"/>
            <a:r>
              <a:rPr lang="ru-RU" dirty="0"/>
              <a:t>Филиал МБДОУ д/с «Детство» </a:t>
            </a:r>
          </a:p>
          <a:p>
            <a:pPr algn="r"/>
            <a:r>
              <a:rPr lang="ru-RU" dirty="0"/>
              <a:t>д/с №40/228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E14CD72-DC5D-4855-BAF5-DFEA6929A3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4389" y="377660"/>
            <a:ext cx="9567135" cy="1793167"/>
          </a:xfrm>
          <a:noFill/>
          <a:ln>
            <a:noFill/>
          </a:ln>
        </p:spPr>
        <p:txBody>
          <a:bodyPr>
            <a:normAutofit fontScale="90000"/>
          </a:bodyPr>
          <a:lstStyle/>
          <a:p>
            <a:r>
              <a:rPr lang="ru-RU" dirty="0"/>
              <a:t>Знакомство с архитектурой спортивных сооружений города </a:t>
            </a:r>
            <a:br>
              <a:rPr lang="ru-RU" dirty="0"/>
            </a:br>
            <a:r>
              <a:rPr lang="ru-RU" dirty="0">
                <a:effectLst>
                  <a:glow>
                    <a:schemeClr val="accent1">
                      <a:alpha val="27000"/>
                    </a:schemeClr>
                  </a:glow>
                </a:effectLst>
              </a:rPr>
              <a:t>Екатеринбурга</a:t>
            </a:r>
          </a:p>
        </p:txBody>
      </p:sp>
    </p:spTree>
    <p:extLst>
      <p:ext uri="{BB962C8B-B14F-4D97-AF65-F5344CB8AC3E}">
        <p14:creationId xmlns:p14="http://schemas.microsoft.com/office/powerpoint/2010/main" val="82018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85AAD12-7B6A-4201-97DC-7FB03E0BFA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71858"/>
          </a:xfrm>
        </p:spPr>
        <p:txBody>
          <a:bodyPr/>
          <a:lstStyle/>
          <a:p>
            <a:r>
              <a:rPr lang="ru-RU" b="1" dirty="0"/>
              <a:t>Задачи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082701A-9D44-4744-A790-EC5FA5B42D9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1758461"/>
            <a:ext cx="10515600" cy="47344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i="1" dirty="0"/>
              <a:t>Образовательные</a:t>
            </a:r>
            <a:r>
              <a:rPr lang="ru-RU" sz="2000" dirty="0"/>
              <a:t>:</a:t>
            </a:r>
          </a:p>
          <a:p>
            <a:r>
              <a:rPr lang="ru-RU" sz="2000" dirty="0"/>
              <a:t>уточнить знания детей об архитектуре как виде искусства, её видах, функциях (прочность, польза, красота);</a:t>
            </a:r>
          </a:p>
          <a:p>
            <a:r>
              <a:rPr lang="ru-RU" sz="2000" dirty="0"/>
              <a:t>закрепить знание типичного, обобщённого в сооружениях (у всех домов есть фундамент, стены, крыша, двери, окна) и характерного, индивидуального (арки, колонны, портики, решётки);</a:t>
            </a:r>
          </a:p>
          <a:p>
            <a:r>
              <a:rPr lang="ru-RU" sz="2000" dirty="0"/>
              <a:t>уточнить и закрепить названия элементов архитектуры (этажи, окна, балконы, лоджии, входы и др.);</a:t>
            </a:r>
          </a:p>
          <a:p>
            <a:r>
              <a:rPr lang="ru-RU" sz="2000" dirty="0"/>
              <a:t>формировать представление о том, что архитектура каждого здания зависит от его назначения;</a:t>
            </a:r>
          </a:p>
          <a:p>
            <a:r>
              <a:rPr lang="ru-RU" sz="2000" dirty="0"/>
              <a:t>познакомить детей с архитектурными особенностями города Екатеринбурга.</a:t>
            </a:r>
          </a:p>
          <a:p>
            <a:pPr marL="0" indent="0">
              <a:buNone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9917078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572CF53-BBB4-4993-A6A5-F2F88ABFF6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2523" y="588838"/>
            <a:ext cx="8683348" cy="1143000"/>
          </a:xfrm>
        </p:spPr>
        <p:txBody>
          <a:bodyPr/>
          <a:lstStyle/>
          <a:p>
            <a:r>
              <a:rPr lang="ru-RU" dirty="0" smtClean="0"/>
              <a:t>Задачи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BDD6D4D-9FBA-4A96-BBFD-AAEBC89A069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569720" y="2023110"/>
            <a:ext cx="8534400" cy="3474720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Развивающие:</a:t>
            </a:r>
          </a:p>
          <a:p>
            <a:pPr lvl="0"/>
            <a:r>
              <a:rPr lang="ru-RU" dirty="0" smtClean="0"/>
              <a:t>развивать познавательные процессы и логические операции (сравнение, анализ, выделение характерных признаков, обобщение); </a:t>
            </a:r>
          </a:p>
          <a:p>
            <a:r>
              <a:rPr lang="ru-RU" dirty="0" smtClean="0"/>
              <a:t>Воспитательные:</a:t>
            </a:r>
          </a:p>
          <a:p>
            <a:pPr lvl="0"/>
            <a:r>
              <a:rPr lang="ru-RU" dirty="0" smtClean="0"/>
              <a:t>воспитывать любовь к своему городу и интерес к его архитектуре;</a:t>
            </a:r>
          </a:p>
          <a:p>
            <a:pPr lvl="0"/>
            <a:r>
              <a:rPr lang="ru-RU" dirty="0" smtClean="0"/>
              <a:t>вызвать желание создать индивидуальный проект, используя полученные знания.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25084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0394D98-735B-410C-A3FC-C66E0F014F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3963" y="428818"/>
            <a:ext cx="8683348" cy="1143000"/>
          </a:xfrm>
        </p:spPr>
        <p:txBody>
          <a:bodyPr/>
          <a:lstStyle/>
          <a:p>
            <a:r>
              <a:rPr lang="ru-RU" b="1" dirty="0"/>
              <a:t>Предварительная работа: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AAA3F9F-AF30-4615-9F8B-D1A520398F9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165860" y="1714500"/>
            <a:ext cx="10058400" cy="3474720"/>
          </a:xfrm>
        </p:spPr>
        <p:txBody>
          <a:bodyPr>
            <a:noAutofit/>
          </a:bodyPr>
          <a:lstStyle/>
          <a:p>
            <a:r>
              <a:rPr lang="ru-RU" dirty="0"/>
              <a:t>Повторение и закрепление с детьми названий спортивных сооружений.</a:t>
            </a:r>
          </a:p>
          <a:p>
            <a:r>
              <a:rPr lang="ru-RU" dirty="0"/>
              <a:t>Название спортивных сооружений города Екатеринбурга.</a:t>
            </a:r>
          </a:p>
          <a:p>
            <a:r>
              <a:rPr lang="ru-RU" dirty="0"/>
              <a:t>Рассматривание слайдов спорт комплексов на интерактивной доске. Их внешний вид и архитектура в годы постройки и в наше время. Что изменилось в их внешнем виде и архитектуре.</a:t>
            </a:r>
          </a:p>
          <a:p>
            <a:r>
              <a:rPr lang="ru-RU" dirty="0"/>
              <a:t>Особенности архитектуры спорткомплексов</a:t>
            </a:r>
          </a:p>
          <a:p>
            <a:r>
              <a:rPr lang="ru-RU" dirty="0"/>
              <a:t>Отличие архитектуры спортивных сооружений от других зданий города Екатеринбурга</a:t>
            </a:r>
          </a:p>
          <a:p>
            <a:r>
              <a:rPr lang="ru-RU" dirty="0"/>
              <a:t>Работа с интерактивной доской-собери </a:t>
            </a:r>
            <a:r>
              <a:rPr lang="ru-RU" dirty="0" err="1"/>
              <a:t>пазлы</a:t>
            </a:r>
            <a:r>
              <a:rPr lang="ru-RU" dirty="0"/>
              <a:t> «Спортивные сооружения».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573703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8CAD1B50-02DD-4FCE-847C-493CAF2768A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2" t="15589" r="8446"/>
          <a:stretch/>
        </p:blipFill>
        <p:spPr>
          <a:xfrm>
            <a:off x="305035" y="2093250"/>
            <a:ext cx="5481476" cy="3875648"/>
          </a:xfrm>
          <a:prstGeom prst="rect">
            <a:avLst/>
          </a:prstGeom>
          <a:ln w="19050">
            <a:solidFill>
              <a:schemeClr val="bg1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185848CA-93C7-4622-BF94-FAF121D88F6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22" t="16615"/>
          <a:stretch/>
        </p:blipFill>
        <p:spPr>
          <a:xfrm>
            <a:off x="7795297" y="2093250"/>
            <a:ext cx="4194538" cy="2827606"/>
          </a:xfrm>
          <a:prstGeom prst="rect">
            <a:avLst/>
          </a:prstGeom>
          <a:ln w="19050">
            <a:solidFill>
              <a:schemeClr val="bg1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BA089754-8F09-4C6F-928F-AEA2C14041E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02" t="20102" r="17810" b="7077"/>
          <a:stretch/>
        </p:blipFill>
        <p:spPr>
          <a:xfrm>
            <a:off x="5096013" y="3266344"/>
            <a:ext cx="4194538" cy="3309025"/>
          </a:xfrm>
          <a:prstGeom prst="rect">
            <a:avLst/>
          </a:prstGeom>
          <a:ln w="19050">
            <a:solidFill>
              <a:schemeClr val="bg1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3" name="Заголовок 2">
            <a:extLst>
              <a:ext uri="{FF2B5EF4-FFF2-40B4-BE49-F238E27FC236}">
                <a16:creationId xmlns:a16="http://schemas.microsoft.com/office/drawing/2014/main" xmlns="" id="{3105E174-E5F7-4EC3-B29B-FA9E11A011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120166"/>
          </a:xfrm>
        </p:spPr>
        <p:txBody>
          <a:bodyPr>
            <a:noAutofit/>
          </a:bodyPr>
          <a:lstStyle/>
          <a:p>
            <a:pPr algn="ctr"/>
            <a:r>
              <a:rPr lang="ru-RU" sz="3600" dirty="0"/>
              <a:t>Непосредственная образовательная деятельность с использованием интерактивной доски</a:t>
            </a:r>
          </a:p>
        </p:txBody>
      </p:sp>
    </p:spTree>
    <p:extLst>
      <p:ext uri="{BB962C8B-B14F-4D97-AF65-F5344CB8AC3E}">
        <p14:creationId xmlns:p14="http://schemas.microsoft.com/office/powerpoint/2010/main" val="30361322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E5F8AA9-5AA6-4479-9EDC-833EEFBA89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94" t="12923" r="19499"/>
          <a:stretch/>
        </p:blipFill>
        <p:spPr>
          <a:xfrm>
            <a:off x="196950" y="1762858"/>
            <a:ext cx="3921206" cy="4030392"/>
          </a:xfrm>
          <a:prstGeom prst="rect">
            <a:avLst/>
          </a:prstGeom>
          <a:ln w="19050">
            <a:solidFill>
              <a:schemeClr val="bg1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12CE3AA8-6DE9-4404-980C-DAEFA2168A9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78" r="20881"/>
          <a:stretch/>
        </p:blipFill>
        <p:spPr>
          <a:xfrm>
            <a:off x="8276491" y="1762858"/>
            <a:ext cx="3779519" cy="4355829"/>
          </a:xfrm>
          <a:prstGeom prst="rect">
            <a:avLst/>
          </a:prstGeom>
          <a:ln w="19050">
            <a:solidFill>
              <a:schemeClr val="bg1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8E20376C-276A-42CF-B090-122820EBE1C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952"/>
          <a:stretch/>
        </p:blipFill>
        <p:spPr>
          <a:xfrm>
            <a:off x="4236720" y="2645447"/>
            <a:ext cx="3921206" cy="3859103"/>
          </a:xfrm>
          <a:prstGeom prst="rect">
            <a:avLst/>
          </a:prstGeom>
          <a:ln w="19050">
            <a:solidFill>
              <a:schemeClr val="bg1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5" name="Заголовок 2">
            <a:extLst>
              <a:ext uri="{FF2B5EF4-FFF2-40B4-BE49-F238E27FC236}">
                <a16:creationId xmlns:a16="http://schemas.microsoft.com/office/drawing/2014/main" xmlns="" id="{92B559D9-67AB-4D6A-B43D-A351C91A42EF}"/>
              </a:ext>
            </a:extLst>
          </p:cNvPr>
          <p:cNvSpPr txBox="1">
            <a:spLocks/>
          </p:cNvSpPr>
          <p:nvPr/>
        </p:nvSpPr>
        <p:spPr>
          <a:xfrm>
            <a:off x="1097280" y="286604"/>
            <a:ext cx="10058400" cy="112016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/>
              <a:t>Непосредственная образовательная деятельность с использованием интерактивной доски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2200111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5F3B7C41-59A7-480B-8069-AF98E7E548A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37" t="11077" r="19653" b="2975"/>
          <a:stretch/>
        </p:blipFill>
        <p:spPr>
          <a:xfrm>
            <a:off x="281350" y="1791138"/>
            <a:ext cx="4072596" cy="4597604"/>
          </a:xfrm>
          <a:prstGeom prst="rect">
            <a:avLst/>
          </a:prstGeom>
          <a:ln w="19050">
            <a:solidFill>
              <a:schemeClr val="bg1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4D3DE8B-55FC-43F9-B25F-75AB2093535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54" t="18462" r="23323"/>
          <a:stretch/>
        </p:blipFill>
        <p:spPr>
          <a:xfrm>
            <a:off x="7956158" y="1791138"/>
            <a:ext cx="3954491" cy="4597604"/>
          </a:xfrm>
          <a:prstGeom prst="rect">
            <a:avLst/>
          </a:prstGeom>
          <a:ln w="19050">
            <a:solidFill>
              <a:schemeClr val="bg1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1FDF096B-3619-4D4E-B658-BFD6CEDAA2D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5" t="14974" r="27176" b="9744"/>
          <a:stretch/>
        </p:blipFill>
        <p:spPr>
          <a:xfrm>
            <a:off x="4203711" y="2298883"/>
            <a:ext cx="3845533" cy="3582113"/>
          </a:xfrm>
          <a:prstGeom prst="rect">
            <a:avLst/>
          </a:prstGeom>
          <a:ln w="19050">
            <a:solidFill>
              <a:schemeClr val="bg1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6" name="Заголовок 2">
            <a:extLst>
              <a:ext uri="{FF2B5EF4-FFF2-40B4-BE49-F238E27FC236}">
                <a16:creationId xmlns:a16="http://schemas.microsoft.com/office/drawing/2014/main" xmlns="" id="{72487534-F740-46CD-9B07-5CCA7D5DB464}"/>
              </a:ext>
            </a:extLst>
          </p:cNvPr>
          <p:cNvSpPr txBox="1">
            <a:spLocks/>
          </p:cNvSpPr>
          <p:nvPr/>
        </p:nvSpPr>
        <p:spPr>
          <a:xfrm>
            <a:off x="1097280" y="286604"/>
            <a:ext cx="10058400" cy="112016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/>
              <a:t>Непосредственная образовательная деятельность с использованием интерактивной доски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5960367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0EB9531F-7D5B-4998-8EAF-03B5EC7021C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49" t="13373" r="12994"/>
          <a:stretch/>
        </p:blipFill>
        <p:spPr>
          <a:xfrm>
            <a:off x="3199816" y="1687104"/>
            <a:ext cx="5106571" cy="4672512"/>
          </a:xfrm>
          <a:prstGeom prst="rect">
            <a:avLst/>
          </a:prstGeom>
          <a:ln w="19050">
            <a:solidFill>
              <a:schemeClr val="bg1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3" name="Заголовок 2">
            <a:extLst>
              <a:ext uri="{FF2B5EF4-FFF2-40B4-BE49-F238E27FC236}">
                <a16:creationId xmlns:a16="http://schemas.microsoft.com/office/drawing/2014/main" xmlns="" id="{BC19397F-B5AD-4919-926C-A7F60DB061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0721" y="406051"/>
            <a:ext cx="6979920" cy="2836425"/>
          </a:xfrm>
        </p:spPr>
        <p:txBody>
          <a:bodyPr/>
          <a:lstStyle/>
          <a:p>
            <a:r>
              <a:rPr lang="ru-RU" dirty="0"/>
              <a:t>Спасибо за </a:t>
            </a:r>
            <a:r>
              <a:rPr lang="ru-RU" dirty="0" smtClean="0"/>
              <a:t>внимание!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20976909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55</TotalTime>
  <Words>133</Words>
  <Application>Microsoft Office PowerPoint</Application>
  <PresentationFormat>Произвольный</PresentationFormat>
  <Paragraphs>27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Воздушный поток</vt:lpstr>
      <vt:lpstr>Знакомство с архитектурой спортивных сооружений города  Екатеринбурга</vt:lpstr>
      <vt:lpstr>Задачи</vt:lpstr>
      <vt:lpstr>Задачи</vt:lpstr>
      <vt:lpstr>Предварительная работа:</vt:lpstr>
      <vt:lpstr>Непосредственная образовательная деятельность с использованием интерактивной доски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Знакомство с архитектурой спортивных сооружений города Екатеринбурга</dc:title>
  <dc:creator>Zombie</dc:creator>
  <cp:lastModifiedBy>1</cp:lastModifiedBy>
  <cp:revision>7</cp:revision>
  <dcterms:created xsi:type="dcterms:W3CDTF">2019-11-10T07:56:14Z</dcterms:created>
  <dcterms:modified xsi:type="dcterms:W3CDTF">2019-11-12T09:30:39Z</dcterms:modified>
</cp:coreProperties>
</file>